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55" r:id="rId4"/>
    <p:sldMasterId id="2147484297" r:id="rId5"/>
  </p:sldMasterIdLst>
  <p:notesMasterIdLst>
    <p:notesMasterId r:id="rId87"/>
  </p:notesMasterIdLst>
  <p:handoutMasterIdLst>
    <p:handoutMasterId r:id="rId88"/>
  </p:handoutMasterIdLst>
  <p:sldIdLst>
    <p:sldId id="312" r:id="rId6"/>
    <p:sldId id="341" r:id="rId7"/>
    <p:sldId id="257" r:id="rId8"/>
    <p:sldId id="350" r:id="rId9"/>
    <p:sldId id="377" r:id="rId10"/>
    <p:sldId id="351" r:id="rId11"/>
    <p:sldId id="352" r:id="rId12"/>
    <p:sldId id="353" r:id="rId13"/>
    <p:sldId id="368" r:id="rId14"/>
    <p:sldId id="356" r:id="rId15"/>
    <p:sldId id="359" r:id="rId16"/>
    <p:sldId id="378" r:id="rId17"/>
    <p:sldId id="357" r:id="rId18"/>
    <p:sldId id="362" r:id="rId19"/>
    <p:sldId id="361" r:id="rId20"/>
    <p:sldId id="360" r:id="rId21"/>
    <p:sldId id="358" r:id="rId22"/>
    <p:sldId id="413" r:id="rId23"/>
    <p:sldId id="363" r:id="rId24"/>
    <p:sldId id="408" r:id="rId25"/>
    <p:sldId id="372" r:id="rId26"/>
    <p:sldId id="411" r:id="rId27"/>
    <p:sldId id="410" r:id="rId28"/>
    <p:sldId id="412" r:id="rId29"/>
    <p:sldId id="407" r:id="rId30"/>
    <p:sldId id="409" r:id="rId31"/>
    <p:sldId id="405" r:id="rId32"/>
    <p:sldId id="371" r:id="rId33"/>
    <p:sldId id="373" r:id="rId34"/>
    <p:sldId id="383" r:id="rId35"/>
    <p:sldId id="375" r:id="rId36"/>
    <p:sldId id="380" r:id="rId37"/>
    <p:sldId id="384" r:id="rId38"/>
    <p:sldId id="374" r:id="rId39"/>
    <p:sldId id="381" r:id="rId40"/>
    <p:sldId id="376" r:id="rId41"/>
    <p:sldId id="382" r:id="rId42"/>
    <p:sldId id="370" r:id="rId43"/>
    <p:sldId id="385" r:id="rId44"/>
    <p:sldId id="321" r:id="rId45"/>
    <p:sldId id="386" r:id="rId46"/>
    <p:sldId id="324" r:id="rId47"/>
    <p:sldId id="414" r:id="rId48"/>
    <p:sldId id="390" r:id="rId49"/>
    <p:sldId id="387" r:id="rId50"/>
    <p:sldId id="391" r:id="rId51"/>
    <p:sldId id="393" r:id="rId52"/>
    <p:sldId id="392" r:id="rId53"/>
    <p:sldId id="388" r:id="rId54"/>
    <p:sldId id="389" r:id="rId55"/>
    <p:sldId id="326" r:id="rId56"/>
    <p:sldId id="415" r:id="rId57"/>
    <p:sldId id="325" r:id="rId58"/>
    <p:sldId id="398" r:id="rId59"/>
    <p:sldId id="347" r:id="rId60"/>
    <p:sldId id="355" r:id="rId61"/>
    <p:sldId id="394" r:id="rId62"/>
    <p:sldId id="395" r:id="rId63"/>
    <p:sldId id="397" r:id="rId64"/>
    <p:sldId id="349" r:id="rId65"/>
    <p:sldId id="348" r:id="rId66"/>
    <p:sldId id="396" r:id="rId67"/>
    <p:sldId id="270" r:id="rId68"/>
    <p:sldId id="333" r:id="rId69"/>
    <p:sldId id="404" r:id="rId70"/>
    <p:sldId id="364" r:id="rId71"/>
    <p:sldId id="273" r:id="rId72"/>
    <p:sldId id="274" r:id="rId73"/>
    <p:sldId id="379" r:id="rId74"/>
    <p:sldId id="271" r:id="rId75"/>
    <p:sldId id="272" r:id="rId76"/>
    <p:sldId id="399" r:id="rId77"/>
    <p:sldId id="401" r:id="rId78"/>
    <p:sldId id="400" r:id="rId79"/>
    <p:sldId id="402" r:id="rId80"/>
    <p:sldId id="403" r:id="rId81"/>
    <p:sldId id="297" r:id="rId82"/>
    <p:sldId id="366" r:id="rId83"/>
    <p:sldId id="365" r:id="rId84"/>
    <p:sldId id="367" r:id="rId85"/>
    <p:sldId id="299" r:id="rId86"/>
  </p:sldIdLst>
  <p:sldSz cx="12434888"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78D7"/>
    <a:srgbClr val="7F7F7F"/>
    <a:srgbClr val="525252"/>
    <a:srgbClr val="FFFFFF"/>
    <a:srgbClr val="004B1C"/>
    <a:srgbClr val="004B50"/>
    <a:srgbClr val="002050"/>
    <a:srgbClr val="D83B01"/>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73" autoAdjust="0"/>
    <p:restoredTop sz="70841" autoAdjust="0"/>
  </p:normalViewPr>
  <p:slideViewPr>
    <p:cSldViewPr>
      <p:cViewPr varScale="1">
        <p:scale>
          <a:sx n="63" d="100"/>
          <a:sy n="63" d="100"/>
        </p:scale>
        <p:origin x="615" y="45"/>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69" d="100"/>
          <a:sy n="69" d="100"/>
        </p:scale>
        <p:origin x="3264" y="6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slide" Target="slides/slide79.xml"/><Relationship Id="rId89" Type="http://schemas.openxmlformats.org/officeDocument/2006/relationships/commentAuthors" Target="commentAuthor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presProps" Target="presProp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handoutMaster" Target="handoutMasters/handoutMaster1.xml"/><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4" Type="http://schemas.openxmlformats.org/officeDocument/2006/relationships/slideMaster" Target="slideMasters/slideMaster1.xml"/><Relationship Id="rId9"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79489F-499F-434A-8ADD-C5F4608C6620}"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34EB9370-00A0-489A-9054-0FBCE2B43858}">
      <dgm:prSet phldrT="[Text]"/>
      <dgm:spPr/>
      <dgm:t>
        <a:bodyPr/>
        <a:lstStyle/>
        <a:p>
          <a:r>
            <a:rPr lang="en-US" dirty="0"/>
            <a:t>Too Many Data Sources: “Log Flood”</a:t>
          </a:r>
        </a:p>
      </dgm:t>
    </dgm:pt>
    <dgm:pt modelId="{54B2468D-29B5-4986-B50F-DE40D8E56EB3}" type="parTrans" cxnId="{5422D8CD-A43A-48F8-AC50-56BFF07901FA}">
      <dgm:prSet/>
      <dgm:spPr/>
      <dgm:t>
        <a:bodyPr/>
        <a:lstStyle/>
        <a:p>
          <a:endParaRPr lang="en-US"/>
        </a:p>
      </dgm:t>
    </dgm:pt>
    <dgm:pt modelId="{C1055D58-5CA9-4851-BABA-6F40172ED283}" type="sibTrans" cxnId="{5422D8CD-A43A-48F8-AC50-56BFF07901FA}">
      <dgm:prSet/>
      <dgm:spPr/>
      <dgm:t>
        <a:bodyPr/>
        <a:lstStyle/>
        <a:p>
          <a:endParaRPr lang="en-US"/>
        </a:p>
      </dgm:t>
    </dgm:pt>
    <dgm:pt modelId="{0F5B7D59-FD16-4FD4-9CE7-8E40EC58F0EF}">
      <dgm:prSet phldrT="[Text]"/>
      <dgm:spPr/>
      <dgm:t>
        <a:bodyPr/>
        <a:lstStyle/>
        <a:p>
          <a:r>
            <a:rPr lang="en-US" dirty="0"/>
            <a:t>Azure OMS Extension for cross-cloud VM data collection</a:t>
          </a:r>
        </a:p>
      </dgm:t>
    </dgm:pt>
    <dgm:pt modelId="{241455C6-23B8-4AF3-81DD-17C23B11374A}" type="parTrans" cxnId="{22F1498B-31E7-4F7C-82E1-CC423AA254FB}">
      <dgm:prSet/>
      <dgm:spPr/>
      <dgm:t>
        <a:bodyPr/>
        <a:lstStyle/>
        <a:p>
          <a:endParaRPr lang="en-US"/>
        </a:p>
      </dgm:t>
    </dgm:pt>
    <dgm:pt modelId="{D013E71C-E8F0-4F33-9017-F1B90E65BC5C}" type="sibTrans" cxnId="{22F1498B-31E7-4F7C-82E1-CC423AA254FB}">
      <dgm:prSet/>
      <dgm:spPr/>
      <dgm:t>
        <a:bodyPr/>
        <a:lstStyle/>
        <a:p>
          <a:endParaRPr lang="en-US"/>
        </a:p>
      </dgm:t>
    </dgm:pt>
    <dgm:pt modelId="{D894E65F-5A33-4740-B9F1-ED04F89F418E}">
      <dgm:prSet phldrT="[Text]"/>
      <dgm:spPr/>
      <dgm:t>
        <a:bodyPr/>
        <a:lstStyle/>
        <a:p>
          <a:r>
            <a:rPr lang="en-US" dirty="0"/>
            <a:t>Analysis of “Log Flood” Data</a:t>
          </a:r>
        </a:p>
      </dgm:t>
    </dgm:pt>
    <dgm:pt modelId="{7DDC4BD9-5390-4359-8251-7CBF2F4B220A}" type="parTrans" cxnId="{6408D4AC-AF42-4356-B954-8334C76EB532}">
      <dgm:prSet/>
      <dgm:spPr/>
      <dgm:t>
        <a:bodyPr/>
        <a:lstStyle/>
        <a:p>
          <a:endParaRPr lang="en-US"/>
        </a:p>
      </dgm:t>
    </dgm:pt>
    <dgm:pt modelId="{06EA25C8-95B7-452F-8EC7-1F00B7B27A70}" type="sibTrans" cxnId="{6408D4AC-AF42-4356-B954-8334C76EB532}">
      <dgm:prSet/>
      <dgm:spPr/>
      <dgm:t>
        <a:bodyPr/>
        <a:lstStyle/>
        <a:p>
          <a:endParaRPr lang="en-US"/>
        </a:p>
      </dgm:t>
    </dgm:pt>
    <dgm:pt modelId="{C1672F74-ADEC-4CC3-9D94-999E58E2E312}">
      <dgm:prSet phldrT="[Text]"/>
      <dgm:spPr/>
      <dgm:t>
        <a:bodyPr/>
        <a:lstStyle/>
        <a:p>
          <a:r>
            <a:rPr lang="en-US" dirty="0"/>
            <a:t>Log Analytics as single-place intelligence engine to analyze all data sources at once</a:t>
          </a:r>
        </a:p>
      </dgm:t>
    </dgm:pt>
    <dgm:pt modelId="{6FDAB9D7-FE50-47E3-8AF8-A26ED79F9D64}" type="parTrans" cxnId="{941D24ED-C56D-4193-A66B-AEF7F91286B6}">
      <dgm:prSet/>
      <dgm:spPr/>
      <dgm:t>
        <a:bodyPr/>
        <a:lstStyle/>
        <a:p>
          <a:endParaRPr lang="en-US"/>
        </a:p>
      </dgm:t>
    </dgm:pt>
    <dgm:pt modelId="{DE562623-D690-4B47-A14E-28C7AB728B2B}" type="sibTrans" cxnId="{941D24ED-C56D-4193-A66B-AEF7F91286B6}">
      <dgm:prSet/>
      <dgm:spPr/>
      <dgm:t>
        <a:bodyPr/>
        <a:lstStyle/>
        <a:p>
          <a:endParaRPr lang="en-US"/>
        </a:p>
      </dgm:t>
    </dgm:pt>
    <dgm:pt modelId="{2949F9D6-275E-4253-88D1-35FD7293459D}">
      <dgm:prSet phldrT="[Text]"/>
      <dgm:spPr/>
      <dgm:t>
        <a:bodyPr/>
        <a:lstStyle/>
        <a:p>
          <a:r>
            <a:rPr lang="en-US" dirty="0"/>
            <a:t>Response on “Log Flood” Data </a:t>
          </a:r>
        </a:p>
      </dgm:t>
    </dgm:pt>
    <dgm:pt modelId="{57746852-0319-48A2-A41C-B7420B7960C0}" type="parTrans" cxnId="{9DA5E47A-280D-4ED0-AE1D-B7314D24D4F7}">
      <dgm:prSet/>
      <dgm:spPr/>
      <dgm:t>
        <a:bodyPr/>
        <a:lstStyle/>
        <a:p>
          <a:endParaRPr lang="en-US"/>
        </a:p>
      </dgm:t>
    </dgm:pt>
    <dgm:pt modelId="{91E888F3-66CE-47B6-8F7A-BAE5D1723160}" type="sibTrans" cxnId="{9DA5E47A-280D-4ED0-AE1D-B7314D24D4F7}">
      <dgm:prSet/>
      <dgm:spPr/>
      <dgm:t>
        <a:bodyPr/>
        <a:lstStyle/>
        <a:p>
          <a:endParaRPr lang="en-US"/>
        </a:p>
      </dgm:t>
    </dgm:pt>
    <dgm:pt modelId="{A98B2C5C-4E45-4EF9-B384-2C14888FE4CD}">
      <dgm:prSet phldrT="[Text]"/>
      <dgm:spPr/>
      <dgm:t>
        <a:bodyPr/>
        <a:lstStyle/>
        <a:p>
          <a:r>
            <a:rPr lang="en-US" dirty="0"/>
            <a:t>Integration with SCOM data sources</a:t>
          </a:r>
        </a:p>
      </dgm:t>
    </dgm:pt>
    <dgm:pt modelId="{07195B72-C1A5-4C4D-AA75-129E94998993}" type="parTrans" cxnId="{8D9C2941-FBD1-4B9E-8FD7-407D211004AA}">
      <dgm:prSet/>
      <dgm:spPr/>
      <dgm:t>
        <a:bodyPr/>
        <a:lstStyle/>
        <a:p>
          <a:endParaRPr lang="en-US"/>
        </a:p>
      </dgm:t>
    </dgm:pt>
    <dgm:pt modelId="{5FB8475E-13C4-4FAF-B5AA-74A445D36666}" type="sibTrans" cxnId="{8D9C2941-FBD1-4B9E-8FD7-407D211004AA}">
      <dgm:prSet/>
      <dgm:spPr/>
      <dgm:t>
        <a:bodyPr/>
        <a:lstStyle/>
        <a:p>
          <a:endParaRPr lang="en-US"/>
        </a:p>
      </dgm:t>
    </dgm:pt>
    <dgm:pt modelId="{C4A78583-0710-402A-8F4A-94944AA6AABF}">
      <dgm:prSet phldrT="[Text]"/>
      <dgm:spPr/>
      <dgm:t>
        <a:bodyPr/>
        <a:lstStyle/>
        <a:p>
          <a:r>
            <a:rPr lang="en-US" dirty="0"/>
            <a:t>Solutions available natively from OMS and 3</a:t>
          </a:r>
          <a:r>
            <a:rPr lang="en-US" baseline="30000" dirty="0"/>
            <a:t>rd</a:t>
          </a:r>
          <a:r>
            <a:rPr lang="en-US" dirty="0"/>
            <a:t> Party</a:t>
          </a:r>
        </a:p>
      </dgm:t>
    </dgm:pt>
    <dgm:pt modelId="{41F56447-F52C-428E-B5B9-9063896D1112}" type="parTrans" cxnId="{A1459673-FC0F-409C-86FC-00C763032BB2}">
      <dgm:prSet/>
      <dgm:spPr/>
      <dgm:t>
        <a:bodyPr/>
        <a:lstStyle/>
        <a:p>
          <a:endParaRPr lang="en-US"/>
        </a:p>
      </dgm:t>
    </dgm:pt>
    <dgm:pt modelId="{0F631F37-7625-4872-8942-014F8DFCC090}" type="sibTrans" cxnId="{A1459673-FC0F-409C-86FC-00C763032BB2}">
      <dgm:prSet/>
      <dgm:spPr/>
      <dgm:t>
        <a:bodyPr/>
        <a:lstStyle/>
        <a:p>
          <a:endParaRPr lang="en-US"/>
        </a:p>
      </dgm:t>
    </dgm:pt>
    <dgm:pt modelId="{4DB81C95-0020-4B9E-B3B2-64751EBFF92A}">
      <dgm:prSet phldrT="[Text]"/>
      <dgm:spPr/>
      <dgm:t>
        <a:bodyPr/>
        <a:lstStyle/>
        <a:p>
          <a:r>
            <a:rPr lang="en-US" dirty="0" err="1"/>
            <a:t>Webhooks</a:t>
          </a:r>
          <a:r>
            <a:rPr lang="en-US" dirty="0"/>
            <a:t> and Azure Automation Runbooks available as options to act on alerts based on Log Analytics analysis. </a:t>
          </a:r>
        </a:p>
      </dgm:t>
    </dgm:pt>
    <dgm:pt modelId="{81596053-0BA7-43F7-993D-47DC5E9999C5}" type="parTrans" cxnId="{C2A4FDA2-243C-4AE5-8ECE-1A0537E97C59}">
      <dgm:prSet/>
      <dgm:spPr/>
      <dgm:t>
        <a:bodyPr/>
        <a:lstStyle/>
        <a:p>
          <a:endParaRPr lang="en-US"/>
        </a:p>
      </dgm:t>
    </dgm:pt>
    <dgm:pt modelId="{EA1834AB-4ADC-48F3-8E5B-27676F8DE2AA}" type="sibTrans" cxnId="{C2A4FDA2-243C-4AE5-8ECE-1A0537E97C59}">
      <dgm:prSet/>
      <dgm:spPr/>
      <dgm:t>
        <a:bodyPr/>
        <a:lstStyle/>
        <a:p>
          <a:endParaRPr lang="en-US"/>
        </a:p>
      </dgm:t>
    </dgm:pt>
    <dgm:pt modelId="{17F87F80-3E82-4F2F-B94E-9A36D9502FC3}" type="pres">
      <dgm:prSet presAssocID="{DA79489F-499F-434A-8ADD-C5F4608C6620}" presName="linear" presStyleCnt="0">
        <dgm:presLayoutVars>
          <dgm:animLvl val="lvl"/>
          <dgm:resizeHandles val="exact"/>
        </dgm:presLayoutVars>
      </dgm:prSet>
      <dgm:spPr/>
    </dgm:pt>
    <dgm:pt modelId="{9BEE9FD1-537B-417E-A4E8-DD9D0DAE22A5}" type="pres">
      <dgm:prSet presAssocID="{34EB9370-00A0-489A-9054-0FBCE2B43858}" presName="parentText" presStyleLbl="node1" presStyleIdx="0" presStyleCnt="3">
        <dgm:presLayoutVars>
          <dgm:chMax val="0"/>
          <dgm:bulletEnabled val="1"/>
        </dgm:presLayoutVars>
      </dgm:prSet>
      <dgm:spPr/>
    </dgm:pt>
    <dgm:pt modelId="{971DB6C2-FFC0-439D-B07C-73549B49919D}" type="pres">
      <dgm:prSet presAssocID="{34EB9370-00A0-489A-9054-0FBCE2B43858}" presName="childText" presStyleLbl="revTx" presStyleIdx="0" presStyleCnt="3">
        <dgm:presLayoutVars>
          <dgm:bulletEnabled val="1"/>
        </dgm:presLayoutVars>
      </dgm:prSet>
      <dgm:spPr/>
    </dgm:pt>
    <dgm:pt modelId="{E8CE44BD-1C7A-439D-BA7F-B088BD4552EE}" type="pres">
      <dgm:prSet presAssocID="{D894E65F-5A33-4740-B9F1-ED04F89F418E}" presName="parentText" presStyleLbl="node1" presStyleIdx="1" presStyleCnt="3">
        <dgm:presLayoutVars>
          <dgm:chMax val="0"/>
          <dgm:bulletEnabled val="1"/>
        </dgm:presLayoutVars>
      </dgm:prSet>
      <dgm:spPr/>
    </dgm:pt>
    <dgm:pt modelId="{8BA13DBC-B97B-48DA-9F7D-6CFC242C7A1D}" type="pres">
      <dgm:prSet presAssocID="{D894E65F-5A33-4740-B9F1-ED04F89F418E}" presName="childText" presStyleLbl="revTx" presStyleIdx="1" presStyleCnt="3">
        <dgm:presLayoutVars>
          <dgm:bulletEnabled val="1"/>
        </dgm:presLayoutVars>
      </dgm:prSet>
      <dgm:spPr/>
    </dgm:pt>
    <dgm:pt modelId="{7402AD1E-4F73-4678-ADFB-1DC82CB6008A}" type="pres">
      <dgm:prSet presAssocID="{2949F9D6-275E-4253-88D1-35FD7293459D}" presName="parentText" presStyleLbl="node1" presStyleIdx="2" presStyleCnt="3">
        <dgm:presLayoutVars>
          <dgm:chMax val="0"/>
          <dgm:bulletEnabled val="1"/>
        </dgm:presLayoutVars>
      </dgm:prSet>
      <dgm:spPr/>
    </dgm:pt>
    <dgm:pt modelId="{8EE2F1AE-7C31-40B6-9C30-EBC7DE49CF76}" type="pres">
      <dgm:prSet presAssocID="{2949F9D6-275E-4253-88D1-35FD7293459D}" presName="childText" presStyleLbl="revTx" presStyleIdx="2" presStyleCnt="3">
        <dgm:presLayoutVars>
          <dgm:bulletEnabled val="1"/>
        </dgm:presLayoutVars>
      </dgm:prSet>
      <dgm:spPr/>
    </dgm:pt>
  </dgm:ptLst>
  <dgm:cxnLst>
    <dgm:cxn modelId="{505EBF0A-0DAF-40D6-ABF9-A82C7A35D86E}" type="presOf" srcId="{C1672F74-ADEC-4CC3-9D94-999E58E2E312}" destId="{8BA13DBC-B97B-48DA-9F7D-6CFC242C7A1D}" srcOrd="0" destOrd="0" presId="urn:microsoft.com/office/officeart/2005/8/layout/vList2"/>
    <dgm:cxn modelId="{F1B17618-7DC5-468B-A788-BBE989F42785}" type="presOf" srcId="{A98B2C5C-4E45-4EF9-B384-2C14888FE4CD}" destId="{971DB6C2-FFC0-439D-B07C-73549B49919D}" srcOrd="0" destOrd="1" presId="urn:microsoft.com/office/officeart/2005/8/layout/vList2"/>
    <dgm:cxn modelId="{130AA03E-FEAE-43F7-BE6D-0C80F59E8BB6}" type="presOf" srcId="{34EB9370-00A0-489A-9054-0FBCE2B43858}" destId="{9BEE9FD1-537B-417E-A4E8-DD9D0DAE22A5}" srcOrd="0" destOrd="0" presId="urn:microsoft.com/office/officeart/2005/8/layout/vList2"/>
    <dgm:cxn modelId="{0915FC5D-4EC7-4A6D-9BFB-7F42F4388DFE}" type="presOf" srcId="{C4A78583-0710-402A-8F4A-94944AA6AABF}" destId="{971DB6C2-FFC0-439D-B07C-73549B49919D}" srcOrd="0" destOrd="2" presId="urn:microsoft.com/office/officeart/2005/8/layout/vList2"/>
    <dgm:cxn modelId="{8D9C2941-FBD1-4B9E-8FD7-407D211004AA}" srcId="{34EB9370-00A0-489A-9054-0FBCE2B43858}" destId="{A98B2C5C-4E45-4EF9-B384-2C14888FE4CD}" srcOrd="1" destOrd="0" parTransId="{07195B72-C1A5-4C4D-AA75-129E94998993}" sibTransId="{5FB8475E-13C4-4FAF-B5AA-74A445D36666}"/>
    <dgm:cxn modelId="{A1459673-FC0F-409C-86FC-00C763032BB2}" srcId="{34EB9370-00A0-489A-9054-0FBCE2B43858}" destId="{C4A78583-0710-402A-8F4A-94944AA6AABF}" srcOrd="2" destOrd="0" parTransId="{41F56447-F52C-428E-B5B9-9063896D1112}" sibTransId="{0F631F37-7625-4872-8942-014F8DFCC090}"/>
    <dgm:cxn modelId="{9DA5E47A-280D-4ED0-AE1D-B7314D24D4F7}" srcId="{DA79489F-499F-434A-8ADD-C5F4608C6620}" destId="{2949F9D6-275E-4253-88D1-35FD7293459D}" srcOrd="2" destOrd="0" parTransId="{57746852-0319-48A2-A41C-B7420B7960C0}" sibTransId="{91E888F3-66CE-47B6-8F7A-BAE5D1723160}"/>
    <dgm:cxn modelId="{22F1498B-31E7-4F7C-82E1-CC423AA254FB}" srcId="{34EB9370-00A0-489A-9054-0FBCE2B43858}" destId="{0F5B7D59-FD16-4FD4-9CE7-8E40EC58F0EF}" srcOrd="0" destOrd="0" parTransId="{241455C6-23B8-4AF3-81DD-17C23B11374A}" sibTransId="{D013E71C-E8F0-4F33-9017-F1B90E65BC5C}"/>
    <dgm:cxn modelId="{80B8F190-D488-43D1-8375-DD29EC2E2AC5}" type="presOf" srcId="{4DB81C95-0020-4B9E-B3B2-64751EBFF92A}" destId="{8EE2F1AE-7C31-40B6-9C30-EBC7DE49CF76}" srcOrd="0" destOrd="0" presId="urn:microsoft.com/office/officeart/2005/8/layout/vList2"/>
    <dgm:cxn modelId="{C2A4FDA2-243C-4AE5-8ECE-1A0537E97C59}" srcId="{2949F9D6-275E-4253-88D1-35FD7293459D}" destId="{4DB81C95-0020-4B9E-B3B2-64751EBFF92A}" srcOrd="0" destOrd="0" parTransId="{81596053-0BA7-43F7-993D-47DC5E9999C5}" sibTransId="{EA1834AB-4ADC-48F3-8E5B-27676F8DE2AA}"/>
    <dgm:cxn modelId="{6408D4AC-AF42-4356-B954-8334C76EB532}" srcId="{DA79489F-499F-434A-8ADD-C5F4608C6620}" destId="{D894E65F-5A33-4740-B9F1-ED04F89F418E}" srcOrd="1" destOrd="0" parTransId="{7DDC4BD9-5390-4359-8251-7CBF2F4B220A}" sibTransId="{06EA25C8-95B7-452F-8EC7-1F00B7B27A70}"/>
    <dgm:cxn modelId="{C0A7BCC3-8DEA-4FC6-BF4A-8F2D6851377B}" type="presOf" srcId="{0F5B7D59-FD16-4FD4-9CE7-8E40EC58F0EF}" destId="{971DB6C2-FFC0-439D-B07C-73549B49919D}" srcOrd="0" destOrd="0" presId="urn:microsoft.com/office/officeart/2005/8/layout/vList2"/>
    <dgm:cxn modelId="{5422D8CD-A43A-48F8-AC50-56BFF07901FA}" srcId="{DA79489F-499F-434A-8ADD-C5F4608C6620}" destId="{34EB9370-00A0-489A-9054-0FBCE2B43858}" srcOrd="0" destOrd="0" parTransId="{54B2468D-29B5-4986-B50F-DE40D8E56EB3}" sibTransId="{C1055D58-5CA9-4851-BABA-6F40172ED283}"/>
    <dgm:cxn modelId="{36BB7ED7-A889-4C70-B766-11984B448E59}" type="presOf" srcId="{2949F9D6-275E-4253-88D1-35FD7293459D}" destId="{7402AD1E-4F73-4678-ADFB-1DC82CB6008A}" srcOrd="0" destOrd="0" presId="urn:microsoft.com/office/officeart/2005/8/layout/vList2"/>
    <dgm:cxn modelId="{941D24ED-C56D-4193-A66B-AEF7F91286B6}" srcId="{D894E65F-5A33-4740-B9F1-ED04F89F418E}" destId="{C1672F74-ADEC-4CC3-9D94-999E58E2E312}" srcOrd="0" destOrd="0" parTransId="{6FDAB9D7-FE50-47E3-8AF8-A26ED79F9D64}" sibTransId="{DE562623-D690-4B47-A14E-28C7AB728B2B}"/>
    <dgm:cxn modelId="{FDA139F2-2AC4-4D34-9BFF-3A935991B700}" type="presOf" srcId="{DA79489F-499F-434A-8ADD-C5F4608C6620}" destId="{17F87F80-3E82-4F2F-B94E-9A36D9502FC3}" srcOrd="0" destOrd="0" presId="urn:microsoft.com/office/officeart/2005/8/layout/vList2"/>
    <dgm:cxn modelId="{C16468FB-F370-4C43-994F-9D7738FE219E}" type="presOf" srcId="{D894E65F-5A33-4740-B9F1-ED04F89F418E}" destId="{E8CE44BD-1C7A-439D-BA7F-B088BD4552EE}" srcOrd="0" destOrd="0" presId="urn:microsoft.com/office/officeart/2005/8/layout/vList2"/>
    <dgm:cxn modelId="{B28EE775-D9A9-460A-8D1D-C406C75AEF93}" type="presParOf" srcId="{17F87F80-3E82-4F2F-B94E-9A36D9502FC3}" destId="{9BEE9FD1-537B-417E-A4E8-DD9D0DAE22A5}" srcOrd="0" destOrd="0" presId="urn:microsoft.com/office/officeart/2005/8/layout/vList2"/>
    <dgm:cxn modelId="{A41E6CE4-2152-41AC-AEDB-DC7CD3D4064F}" type="presParOf" srcId="{17F87F80-3E82-4F2F-B94E-9A36D9502FC3}" destId="{971DB6C2-FFC0-439D-B07C-73549B49919D}" srcOrd="1" destOrd="0" presId="urn:microsoft.com/office/officeart/2005/8/layout/vList2"/>
    <dgm:cxn modelId="{9085FDD6-B4CB-4F8F-AAC6-A0351485C372}" type="presParOf" srcId="{17F87F80-3E82-4F2F-B94E-9A36D9502FC3}" destId="{E8CE44BD-1C7A-439D-BA7F-B088BD4552EE}" srcOrd="2" destOrd="0" presId="urn:microsoft.com/office/officeart/2005/8/layout/vList2"/>
    <dgm:cxn modelId="{52512DD9-14F7-475B-AE58-5C8D03DB6FD1}" type="presParOf" srcId="{17F87F80-3E82-4F2F-B94E-9A36D9502FC3}" destId="{8BA13DBC-B97B-48DA-9F7D-6CFC242C7A1D}" srcOrd="3" destOrd="0" presId="urn:microsoft.com/office/officeart/2005/8/layout/vList2"/>
    <dgm:cxn modelId="{F14575AF-1172-4E27-BB45-39CC1D57CF58}" type="presParOf" srcId="{17F87F80-3E82-4F2F-B94E-9A36D9502FC3}" destId="{7402AD1E-4F73-4678-ADFB-1DC82CB6008A}" srcOrd="4" destOrd="0" presId="urn:microsoft.com/office/officeart/2005/8/layout/vList2"/>
    <dgm:cxn modelId="{C5AFEE16-B89D-4DF5-8E12-8743755CC0DA}" type="presParOf" srcId="{17F87F80-3E82-4F2F-B94E-9A36D9502FC3}" destId="{8EE2F1AE-7C31-40B6-9C30-EBC7DE49CF76}"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2438858-80E6-4C93-9B10-DB90D54689B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89F43D14-EC69-4160-9CD3-A0A4360C109A}">
      <dgm:prSet phldrT="[Text]" custT="1"/>
      <dgm:spPr/>
      <dgm:t>
        <a:bodyPr/>
        <a:lstStyle/>
        <a:p>
          <a:r>
            <a:rPr lang="en-US" sz="2400" dirty="0"/>
            <a:t>Diagnose exceptions and web app performance issues</a:t>
          </a:r>
        </a:p>
      </dgm:t>
    </dgm:pt>
    <dgm:pt modelId="{C0B8BE4C-6E5E-44AB-BE25-A27960C88C54}" type="parTrans" cxnId="{5A2420CB-9E90-42D0-9EAA-1D66D11A557E}">
      <dgm:prSet/>
      <dgm:spPr/>
      <dgm:t>
        <a:bodyPr/>
        <a:lstStyle/>
        <a:p>
          <a:endParaRPr lang="en-US"/>
        </a:p>
      </dgm:t>
    </dgm:pt>
    <dgm:pt modelId="{D77F92C2-E1E1-45FE-9123-78C031E6146A}" type="sibTrans" cxnId="{5A2420CB-9E90-42D0-9EAA-1D66D11A557E}">
      <dgm:prSet/>
      <dgm:spPr/>
      <dgm:t>
        <a:bodyPr/>
        <a:lstStyle/>
        <a:p>
          <a:endParaRPr lang="en-US"/>
        </a:p>
      </dgm:t>
    </dgm:pt>
    <dgm:pt modelId="{C9D07081-D336-43A4-B480-5B585250BBEC}">
      <dgm:prSet phldrT="[Text]" custT="1"/>
      <dgm:spPr/>
      <dgm:t>
        <a:bodyPr/>
        <a:lstStyle/>
        <a:p>
          <a:r>
            <a:rPr lang="en-US" sz="2400" dirty="0"/>
            <a:t>Perform root cause analysis with ad-hoc queries and full-text search</a:t>
          </a:r>
        </a:p>
      </dgm:t>
    </dgm:pt>
    <dgm:pt modelId="{8AE073F5-3A06-45CD-BC50-6EC7D6568F71}" type="parTrans" cxnId="{2EB6EE58-7DB2-4CCA-AFFC-E17046D64FB1}">
      <dgm:prSet/>
      <dgm:spPr/>
      <dgm:t>
        <a:bodyPr/>
        <a:lstStyle/>
        <a:p>
          <a:endParaRPr lang="en-US"/>
        </a:p>
      </dgm:t>
    </dgm:pt>
    <dgm:pt modelId="{1F533A83-5F82-42AD-A09D-BFFE97288651}" type="sibTrans" cxnId="{2EB6EE58-7DB2-4CCA-AFFC-E17046D64FB1}">
      <dgm:prSet/>
      <dgm:spPr/>
      <dgm:t>
        <a:bodyPr/>
        <a:lstStyle/>
        <a:p>
          <a:endParaRPr lang="en-US"/>
        </a:p>
      </dgm:t>
    </dgm:pt>
    <dgm:pt modelId="{5C3E1693-643B-405B-A517-3F4CE0AF1A63}">
      <dgm:prSet phldrT="[Text]" custT="1"/>
      <dgm:spPr/>
      <dgm:t>
        <a:bodyPr/>
        <a:lstStyle/>
        <a:p>
          <a:r>
            <a:rPr lang="en-US" sz="2400" dirty="0"/>
            <a:t>Live Application Monitoring</a:t>
          </a:r>
        </a:p>
      </dgm:t>
    </dgm:pt>
    <dgm:pt modelId="{6A02C07D-E7E6-4E09-85CC-2D48E6658144}" type="parTrans" cxnId="{09DD25F1-9279-472F-A006-0C9DE2341E65}">
      <dgm:prSet/>
      <dgm:spPr/>
      <dgm:t>
        <a:bodyPr/>
        <a:lstStyle/>
        <a:p>
          <a:endParaRPr lang="en-US"/>
        </a:p>
      </dgm:t>
    </dgm:pt>
    <dgm:pt modelId="{03DCABA8-7AFC-4D5E-81EE-C9AD7E4B463F}" type="sibTrans" cxnId="{09DD25F1-9279-472F-A006-0C9DE2341E65}">
      <dgm:prSet/>
      <dgm:spPr/>
      <dgm:t>
        <a:bodyPr/>
        <a:lstStyle/>
        <a:p>
          <a:endParaRPr lang="en-US"/>
        </a:p>
      </dgm:t>
    </dgm:pt>
    <dgm:pt modelId="{ED41F497-7FB5-4DA7-A7FE-F30928736C52}">
      <dgm:prSet phldrT="[Text]" custT="1"/>
      <dgm:spPr/>
      <dgm:t>
        <a:bodyPr/>
        <a:lstStyle/>
        <a:p>
          <a:r>
            <a:rPr lang="en-US" sz="2400" dirty="0"/>
            <a:t>Alert on issues through email and </a:t>
          </a:r>
          <a:r>
            <a:rPr lang="en-US" sz="2400" dirty="0" err="1"/>
            <a:t>webhooks</a:t>
          </a:r>
          <a:endParaRPr lang="en-US" sz="2400" dirty="0"/>
        </a:p>
      </dgm:t>
    </dgm:pt>
    <dgm:pt modelId="{973B16D1-790C-45AA-8146-9E5679177EAF}" type="parTrans" cxnId="{7C7047F1-14D3-48E6-BABA-6EB8FCEDFAC2}">
      <dgm:prSet/>
      <dgm:spPr/>
      <dgm:t>
        <a:bodyPr/>
        <a:lstStyle/>
        <a:p>
          <a:endParaRPr lang="en-US"/>
        </a:p>
      </dgm:t>
    </dgm:pt>
    <dgm:pt modelId="{A0C8AA71-D2F6-48FE-9C81-C6FC4F90A98A}" type="sibTrans" cxnId="{7C7047F1-14D3-48E6-BABA-6EB8FCEDFAC2}">
      <dgm:prSet/>
      <dgm:spPr/>
      <dgm:t>
        <a:bodyPr/>
        <a:lstStyle/>
        <a:p>
          <a:endParaRPr lang="en-US"/>
        </a:p>
      </dgm:t>
    </dgm:pt>
    <dgm:pt modelId="{4A60887B-B3C5-4CF5-81B9-811DCEEF64C2}" type="pres">
      <dgm:prSet presAssocID="{12438858-80E6-4C93-9B10-DB90D54689B0}" presName="diagram" presStyleCnt="0">
        <dgm:presLayoutVars>
          <dgm:dir/>
          <dgm:resizeHandles val="exact"/>
        </dgm:presLayoutVars>
      </dgm:prSet>
      <dgm:spPr/>
    </dgm:pt>
    <dgm:pt modelId="{69953498-FB7E-48EF-90F8-BB840F6EEEE7}" type="pres">
      <dgm:prSet presAssocID="{89F43D14-EC69-4160-9CD3-A0A4360C109A}" presName="node" presStyleLbl="node1" presStyleIdx="0" presStyleCnt="4">
        <dgm:presLayoutVars>
          <dgm:bulletEnabled val="1"/>
        </dgm:presLayoutVars>
      </dgm:prSet>
      <dgm:spPr/>
    </dgm:pt>
    <dgm:pt modelId="{0E650DA6-9BD4-48E1-A9AF-2547457CC259}" type="pres">
      <dgm:prSet presAssocID="{D77F92C2-E1E1-45FE-9123-78C031E6146A}" presName="sibTrans" presStyleCnt="0"/>
      <dgm:spPr/>
    </dgm:pt>
    <dgm:pt modelId="{C9ED9644-1733-424B-A198-30ED5D318E48}" type="pres">
      <dgm:prSet presAssocID="{C9D07081-D336-43A4-B480-5B585250BBEC}" presName="node" presStyleLbl="node1" presStyleIdx="1" presStyleCnt="4">
        <dgm:presLayoutVars>
          <dgm:bulletEnabled val="1"/>
        </dgm:presLayoutVars>
      </dgm:prSet>
      <dgm:spPr/>
    </dgm:pt>
    <dgm:pt modelId="{C6B3CDA1-0936-4ED8-97FA-BD9CEDB1851B}" type="pres">
      <dgm:prSet presAssocID="{1F533A83-5F82-42AD-A09D-BFFE97288651}" presName="sibTrans" presStyleCnt="0"/>
      <dgm:spPr/>
    </dgm:pt>
    <dgm:pt modelId="{8299D851-14FB-4EE4-8056-BBF69A4FA013}" type="pres">
      <dgm:prSet presAssocID="{5C3E1693-643B-405B-A517-3F4CE0AF1A63}" presName="node" presStyleLbl="node1" presStyleIdx="2" presStyleCnt="4">
        <dgm:presLayoutVars>
          <dgm:bulletEnabled val="1"/>
        </dgm:presLayoutVars>
      </dgm:prSet>
      <dgm:spPr/>
    </dgm:pt>
    <dgm:pt modelId="{1F9A879A-A21A-4A33-972D-3D0AE414A993}" type="pres">
      <dgm:prSet presAssocID="{03DCABA8-7AFC-4D5E-81EE-C9AD7E4B463F}" presName="sibTrans" presStyleCnt="0"/>
      <dgm:spPr/>
    </dgm:pt>
    <dgm:pt modelId="{99295174-0345-4B29-BEA7-F6F7B3777555}" type="pres">
      <dgm:prSet presAssocID="{ED41F497-7FB5-4DA7-A7FE-F30928736C52}" presName="node" presStyleLbl="node1" presStyleIdx="3" presStyleCnt="4">
        <dgm:presLayoutVars>
          <dgm:bulletEnabled val="1"/>
        </dgm:presLayoutVars>
      </dgm:prSet>
      <dgm:spPr/>
    </dgm:pt>
  </dgm:ptLst>
  <dgm:cxnLst>
    <dgm:cxn modelId="{F3FF9C39-BEAC-4A56-B6C6-57D45087EB43}" type="presOf" srcId="{89F43D14-EC69-4160-9CD3-A0A4360C109A}" destId="{69953498-FB7E-48EF-90F8-BB840F6EEEE7}" srcOrd="0" destOrd="0" presId="urn:microsoft.com/office/officeart/2005/8/layout/default"/>
    <dgm:cxn modelId="{B966CA5B-A36D-4EE1-AE65-0E4029440E67}" type="presOf" srcId="{5C3E1693-643B-405B-A517-3F4CE0AF1A63}" destId="{8299D851-14FB-4EE4-8056-BBF69A4FA013}" srcOrd="0" destOrd="0" presId="urn:microsoft.com/office/officeart/2005/8/layout/default"/>
    <dgm:cxn modelId="{5549C64E-6B55-4E37-9E0F-8AB1E4CE5861}" type="presOf" srcId="{12438858-80E6-4C93-9B10-DB90D54689B0}" destId="{4A60887B-B3C5-4CF5-81B9-811DCEEF64C2}" srcOrd="0" destOrd="0" presId="urn:microsoft.com/office/officeart/2005/8/layout/default"/>
    <dgm:cxn modelId="{2EB6EE58-7DB2-4CCA-AFFC-E17046D64FB1}" srcId="{12438858-80E6-4C93-9B10-DB90D54689B0}" destId="{C9D07081-D336-43A4-B480-5B585250BBEC}" srcOrd="1" destOrd="0" parTransId="{8AE073F5-3A06-45CD-BC50-6EC7D6568F71}" sibTransId="{1F533A83-5F82-42AD-A09D-BFFE97288651}"/>
    <dgm:cxn modelId="{C2B47BA8-30B8-4F3F-B8DB-F1C9EBC8C6D8}" type="presOf" srcId="{C9D07081-D336-43A4-B480-5B585250BBEC}" destId="{C9ED9644-1733-424B-A198-30ED5D318E48}" srcOrd="0" destOrd="0" presId="urn:microsoft.com/office/officeart/2005/8/layout/default"/>
    <dgm:cxn modelId="{5A2420CB-9E90-42D0-9EAA-1D66D11A557E}" srcId="{12438858-80E6-4C93-9B10-DB90D54689B0}" destId="{89F43D14-EC69-4160-9CD3-A0A4360C109A}" srcOrd="0" destOrd="0" parTransId="{C0B8BE4C-6E5E-44AB-BE25-A27960C88C54}" sibTransId="{D77F92C2-E1E1-45FE-9123-78C031E6146A}"/>
    <dgm:cxn modelId="{875F42CE-D52F-4019-8795-3E33A3935561}" type="presOf" srcId="{ED41F497-7FB5-4DA7-A7FE-F30928736C52}" destId="{99295174-0345-4B29-BEA7-F6F7B3777555}" srcOrd="0" destOrd="0" presId="urn:microsoft.com/office/officeart/2005/8/layout/default"/>
    <dgm:cxn modelId="{09DD25F1-9279-472F-A006-0C9DE2341E65}" srcId="{12438858-80E6-4C93-9B10-DB90D54689B0}" destId="{5C3E1693-643B-405B-A517-3F4CE0AF1A63}" srcOrd="2" destOrd="0" parTransId="{6A02C07D-E7E6-4E09-85CC-2D48E6658144}" sibTransId="{03DCABA8-7AFC-4D5E-81EE-C9AD7E4B463F}"/>
    <dgm:cxn modelId="{7C7047F1-14D3-48E6-BABA-6EB8FCEDFAC2}" srcId="{12438858-80E6-4C93-9B10-DB90D54689B0}" destId="{ED41F497-7FB5-4DA7-A7FE-F30928736C52}" srcOrd="3" destOrd="0" parTransId="{973B16D1-790C-45AA-8146-9E5679177EAF}" sibTransId="{A0C8AA71-D2F6-48FE-9C81-C6FC4F90A98A}"/>
    <dgm:cxn modelId="{59B1CF44-DFCD-4B9C-B370-8A67727C4510}" type="presParOf" srcId="{4A60887B-B3C5-4CF5-81B9-811DCEEF64C2}" destId="{69953498-FB7E-48EF-90F8-BB840F6EEEE7}" srcOrd="0" destOrd="0" presId="urn:microsoft.com/office/officeart/2005/8/layout/default"/>
    <dgm:cxn modelId="{B0034715-B885-4CCA-9ACB-27552F4609D6}" type="presParOf" srcId="{4A60887B-B3C5-4CF5-81B9-811DCEEF64C2}" destId="{0E650DA6-9BD4-48E1-A9AF-2547457CC259}" srcOrd="1" destOrd="0" presId="urn:microsoft.com/office/officeart/2005/8/layout/default"/>
    <dgm:cxn modelId="{F240F6FB-5EB8-42BC-AD9B-ADBB3158B3B5}" type="presParOf" srcId="{4A60887B-B3C5-4CF5-81B9-811DCEEF64C2}" destId="{C9ED9644-1733-424B-A198-30ED5D318E48}" srcOrd="2" destOrd="0" presId="urn:microsoft.com/office/officeart/2005/8/layout/default"/>
    <dgm:cxn modelId="{B0663398-1A5D-4A1A-8FD1-2EC57A88B7DB}" type="presParOf" srcId="{4A60887B-B3C5-4CF5-81B9-811DCEEF64C2}" destId="{C6B3CDA1-0936-4ED8-97FA-BD9CEDB1851B}" srcOrd="3" destOrd="0" presId="urn:microsoft.com/office/officeart/2005/8/layout/default"/>
    <dgm:cxn modelId="{89874508-2C18-47ED-9091-7B68CEA0EF0F}" type="presParOf" srcId="{4A60887B-B3C5-4CF5-81B9-811DCEEF64C2}" destId="{8299D851-14FB-4EE4-8056-BBF69A4FA013}" srcOrd="4" destOrd="0" presId="urn:microsoft.com/office/officeart/2005/8/layout/default"/>
    <dgm:cxn modelId="{B9DA40AB-AB61-4D04-8DA1-D0764148FCB2}" type="presParOf" srcId="{4A60887B-B3C5-4CF5-81B9-811DCEEF64C2}" destId="{1F9A879A-A21A-4A33-972D-3D0AE414A993}" srcOrd="5" destOrd="0" presId="urn:microsoft.com/office/officeart/2005/8/layout/default"/>
    <dgm:cxn modelId="{05D2F40B-628F-429D-8F42-E749B7F55259}" type="presParOf" srcId="{4A60887B-B3C5-4CF5-81B9-811DCEEF64C2}" destId="{99295174-0345-4B29-BEA7-F6F7B3777555}"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EE9FD1-537B-417E-A4E8-DD9D0DAE22A5}">
      <dsp:nvSpPr>
        <dsp:cNvPr id="0" name=""/>
        <dsp:cNvSpPr/>
      </dsp:nvSpPr>
      <dsp:spPr>
        <a:xfrm>
          <a:off x="0" y="7297"/>
          <a:ext cx="11413875" cy="74646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Too Many Data Sources: “Log Flood”</a:t>
          </a:r>
        </a:p>
      </dsp:txBody>
      <dsp:txXfrm>
        <a:off x="36439" y="43736"/>
        <a:ext cx="11340997" cy="673582"/>
      </dsp:txXfrm>
    </dsp:sp>
    <dsp:sp modelId="{971DB6C2-FFC0-439D-B07C-73549B49919D}">
      <dsp:nvSpPr>
        <dsp:cNvPr id="0" name=""/>
        <dsp:cNvSpPr/>
      </dsp:nvSpPr>
      <dsp:spPr>
        <a:xfrm>
          <a:off x="0" y="753757"/>
          <a:ext cx="11413875" cy="12906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2391"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Azure OMS Extension for cross-cloud VM data collection</a:t>
          </a:r>
        </a:p>
        <a:p>
          <a:pPr marL="228600" lvl="1" indent="-228600" algn="l" defTabSz="1022350">
            <a:lnSpc>
              <a:spcPct val="90000"/>
            </a:lnSpc>
            <a:spcBef>
              <a:spcPct val="0"/>
            </a:spcBef>
            <a:spcAft>
              <a:spcPct val="20000"/>
            </a:spcAft>
            <a:buChar char="•"/>
          </a:pPr>
          <a:r>
            <a:rPr lang="en-US" sz="2300" kern="1200" dirty="0"/>
            <a:t>Integration with SCOM data sources</a:t>
          </a:r>
        </a:p>
        <a:p>
          <a:pPr marL="228600" lvl="1" indent="-228600" algn="l" defTabSz="1022350">
            <a:lnSpc>
              <a:spcPct val="90000"/>
            </a:lnSpc>
            <a:spcBef>
              <a:spcPct val="0"/>
            </a:spcBef>
            <a:spcAft>
              <a:spcPct val="20000"/>
            </a:spcAft>
            <a:buChar char="•"/>
          </a:pPr>
          <a:r>
            <a:rPr lang="en-US" sz="2300" kern="1200" dirty="0"/>
            <a:t>Solutions available natively from OMS and 3</a:t>
          </a:r>
          <a:r>
            <a:rPr lang="en-US" sz="2300" kern="1200" baseline="30000" dirty="0"/>
            <a:t>rd</a:t>
          </a:r>
          <a:r>
            <a:rPr lang="en-US" sz="2300" kern="1200" dirty="0"/>
            <a:t> Party</a:t>
          </a:r>
        </a:p>
      </dsp:txBody>
      <dsp:txXfrm>
        <a:off x="0" y="753757"/>
        <a:ext cx="11413875" cy="1290645"/>
      </dsp:txXfrm>
    </dsp:sp>
    <dsp:sp modelId="{E8CE44BD-1C7A-439D-BA7F-B088BD4552EE}">
      <dsp:nvSpPr>
        <dsp:cNvPr id="0" name=""/>
        <dsp:cNvSpPr/>
      </dsp:nvSpPr>
      <dsp:spPr>
        <a:xfrm>
          <a:off x="0" y="2044402"/>
          <a:ext cx="11413875" cy="746460"/>
        </a:xfrm>
        <a:prstGeom prst="roundRect">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Analysis of “Log Flood” Data</a:t>
          </a:r>
        </a:p>
      </dsp:txBody>
      <dsp:txXfrm>
        <a:off x="36439" y="2080841"/>
        <a:ext cx="11340997" cy="673582"/>
      </dsp:txXfrm>
    </dsp:sp>
    <dsp:sp modelId="{8BA13DBC-B97B-48DA-9F7D-6CFC242C7A1D}">
      <dsp:nvSpPr>
        <dsp:cNvPr id="0" name=""/>
        <dsp:cNvSpPr/>
      </dsp:nvSpPr>
      <dsp:spPr>
        <a:xfrm>
          <a:off x="0" y="2790862"/>
          <a:ext cx="11413875" cy="78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2391"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kern="1200" dirty="0"/>
            <a:t>Log Analytics as single-place intelligence engine to analyze all data sources at once</a:t>
          </a:r>
        </a:p>
      </dsp:txBody>
      <dsp:txXfrm>
        <a:off x="0" y="2790862"/>
        <a:ext cx="11413875" cy="780389"/>
      </dsp:txXfrm>
    </dsp:sp>
    <dsp:sp modelId="{7402AD1E-4F73-4678-ADFB-1DC82CB6008A}">
      <dsp:nvSpPr>
        <dsp:cNvPr id="0" name=""/>
        <dsp:cNvSpPr/>
      </dsp:nvSpPr>
      <dsp:spPr>
        <a:xfrm>
          <a:off x="0" y="3571252"/>
          <a:ext cx="11413875" cy="746460"/>
        </a:xfrm>
        <a:prstGeom prst="round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Response on “Log Flood” Data </a:t>
          </a:r>
        </a:p>
      </dsp:txBody>
      <dsp:txXfrm>
        <a:off x="36439" y="3607691"/>
        <a:ext cx="11340997" cy="673582"/>
      </dsp:txXfrm>
    </dsp:sp>
    <dsp:sp modelId="{8EE2F1AE-7C31-40B6-9C30-EBC7DE49CF76}">
      <dsp:nvSpPr>
        <dsp:cNvPr id="0" name=""/>
        <dsp:cNvSpPr/>
      </dsp:nvSpPr>
      <dsp:spPr>
        <a:xfrm>
          <a:off x="0" y="4317712"/>
          <a:ext cx="11413875" cy="78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2391"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kern="1200" dirty="0" err="1"/>
            <a:t>Webhooks</a:t>
          </a:r>
          <a:r>
            <a:rPr lang="en-US" sz="2300" kern="1200" dirty="0"/>
            <a:t> and Azure Automation Runbooks available as options to act on alerts based on Log Analytics analysis. </a:t>
          </a:r>
        </a:p>
      </dsp:txBody>
      <dsp:txXfrm>
        <a:off x="0" y="4317712"/>
        <a:ext cx="11413875" cy="7803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953498-FB7E-48EF-90F8-BB840F6EEEE7}">
      <dsp:nvSpPr>
        <dsp:cNvPr id="0" name=""/>
        <dsp:cNvSpPr/>
      </dsp:nvSpPr>
      <dsp:spPr>
        <a:xfrm>
          <a:off x="446305" y="1527"/>
          <a:ext cx="3221496" cy="193289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Diagnose exceptions and web app performance issues</a:t>
          </a:r>
        </a:p>
      </dsp:txBody>
      <dsp:txXfrm>
        <a:off x="446305" y="1527"/>
        <a:ext cx="3221496" cy="1932897"/>
      </dsp:txXfrm>
    </dsp:sp>
    <dsp:sp modelId="{C9ED9644-1733-424B-A198-30ED5D318E48}">
      <dsp:nvSpPr>
        <dsp:cNvPr id="0" name=""/>
        <dsp:cNvSpPr/>
      </dsp:nvSpPr>
      <dsp:spPr>
        <a:xfrm>
          <a:off x="3989951" y="1527"/>
          <a:ext cx="3221496" cy="193289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Perform root cause analysis with ad-hoc queries and full-text search</a:t>
          </a:r>
        </a:p>
      </dsp:txBody>
      <dsp:txXfrm>
        <a:off x="3989951" y="1527"/>
        <a:ext cx="3221496" cy="1932897"/>
      </dsp:txXfrm>
    </dsp:sp>
    <dsp:sp modelId="{8299D851-14FB-4EE4-8056-BBF69A4FA013}">
      <dsp:nvSpPr>
        <dsp:cNvPr id="0" name=""/>
        <dsp:cNvSpPr/>
      </dsp:nvSpPr>
      <dsp:spPr>
        <a:xfrm>
          <a:off x="7533597" y="1527"/>
          <a:ext cx="3221496" cy="193289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Live Application Monitoring</a:t>
          </a:r>
        </a:p>
      </dsp:txBody>
      <dsp:txXfrm>
        <a:off x="7533597" y="1527"/>
        <a:ext cx="3221496" cy="1932897"/>
      </dsp:txXfrm>
    </dsp:sp>
    <dsp:sp modelId="{99295174-0345-4B29-BEA7-F6F7B3777555}">
      <dsp:nvSpPr>
        <dsp:cNvPr id="0" name=""/>
        <dsp:cNvSpPr/>
      </dsp:nvSpPr>
      <dsp:spPr>
        <a:xfrm>
          <a:off x="3989951" y="2256574"/>
          <a:ext cx="3221496" cy="193289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Alert on issues through email and </a:t>
          </a:r>
          <a:r>
            <a:rPr lang="en-US" sz="2400" kern="1200" dirty="0" err="1"/>
            <a:t>webhooks</a:t>
          </a:r>
          <a:endParaRPr lang="en-US" sz="2400" kern="1200" dirty="0"/>
        </a:p>
      </dsp:txBody>
      <dsp:txXfrm>
        <a:off x="3989951" y="2256574"/>
        <a:ext cx="3221496" cy="193289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3/22/2018 9:36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3/22/2018 9:36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0596E5-6523-4DD8-A9ED-0418BD42519C}" type="datetime8">
              <a:rPr lang="en-US" smtClean="0">
                <a:solidFill>
                  <a:prstClr val="black"/>
                </a:solidFill>
              </a:rPr>
              <a:pPr/>
              <a:t>3/22/2018 9:36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3264242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You can access host-level metrics from VMs (Azure Resource Manager-based) and Virtual Machine scale sets without any additional diagnostic setup. These metrics are not to be confused with the Guest-OS-level metrics that you have access to when you turn on Azure Diagnostics on your VMs or Virtual Machine scale sets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694833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993289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900" b="0" i="0" u="none" strike="noStrike" kern="1200" dirty="0">
                <a:solidFill>
                  <a:schemeClr val="tx1"/>
                </a:solidFill>
                <a:effectLst/>
                <a:latin typeface="Segoe UI Light" pitchFamily="34" charset="0"/>
                <a:ea typeface="+mn-ea"/>
                <a:cs typeface="+mn-cs"/>
              </a:rPr>
              <a:t>"The Activity Log differs from Diagnostic Logs. Activity Logs provide data about the operations on a resource from the outside. Diagnostics Logs are emitted by a resource and provide information about the operation of that resource.</a:t>
            </a:r>
            <a:r>
              <a:rPr lang="en-US" sz="900" b="0" i="0" kern="1200" dirty="0">
                <a:solidFill>
                  <a:schemeClr val="tx1"/>
                </a:solidFill>
                <a:effectLst/>
                <a:latin typeface="Segoe UI Light" pitchFamily="34" charset="0"/>
                <a:ea typeface="+mn-ea"/>
                <a:cs typeface="+mn-cs"/>
              </a:rPr>
              <a:t> </a:t>
            </a:r>
            <a:endParaRPr lang="en-US" b="0" i="0" dirty="0">
              <a:effectLst/>
            </a:endParaRPr>
          </a:p>
          <a:p>
            <a:pPr rtl="0" fontAlgn="base"/>
            <a:r>
              <a:rPr lang="en-US" sz="900" b="0" i="0" u="none" strike="noStrike" kern="1200" dirty="0">
                <a:solidFill>
                  <a:schemeClr val="tx1"/>
                </a:solidFill>
                <a:effectLst/>
                <a:latin typeface="Segoe UI Light" pitchFamily="34" charset="0"/>
                <a:ea typeface="+mn-ea"/>
                <a:cs typeface="+mn-cs"/>
              </a:rPr>
              <a:t>You can retrieve events from your Activity Log using the Azure portal, CLI, PowerShell cmdlets, and Azure Monitor REST API."</a:t>
            </a:r>
            <a:endParaRPr lang="en-US" b="0" i="0" dirty="0">
              <a:effectLst/>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193526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Windows event system logs are one category of Diagnostic Log for VMs. Blob, table, and queue logs are categories of Diagnostic Logs for storage accounts</a:t>
            </a:r>
          </a:p>
          <a:p>
            <a:pPr marL="171450" indent="-171450">
              <a:buFont typeface="Arial" panose="020B0604020202020204" pitchFamily="34" charset="0"/>
              <a:buChar char="•"/>
            </a:pPr>
            <a:r>
              <a:rPr lang="en-US" dirty="0"/>
              <a:t>On Windows and Linux Azure VMs, OS-level diagnostics logs are enabled  through a Windows or Linux specific VM extension. This extension must be configured using a XML file which will specify the logs to collect.</a:t>
            </a:r>
          </a:p>
          <a:p>
            <a:pPr marL="171450" indent="-171450">
              <a:buFont typeface="Arial" panose="020B0604020202020204" pitchFamily="34" charset="0"/>
              <a:buChar char="•"/>
            </a:pPr>
            <a:r>
              <a:rPr lang="en-US" dirty="0"/>
              <a:t>For OMS Log Analytics to be able to get Azure VMs OS-level metrics, the OMS extension must be enabled for the Windows or Linux Azure VM.</a:t>
            </a:r>
          </a:p>
          <a:p>
            <a:pPr marL="171450" indent="-171450">
              <a:buFont typeface="Arial" panose="020B0604020202020204" pitchFamily="34" charset="0"/>
              <a:buChar char="•"/>
            </a:pPr>
            <a:r>
              <a:rPr lang="en-US" dirty="0"/>
              <a:t>IaaS Diagnostics extension for Windows and Linux vs. OMS extension for Windows and Linux are two separate extensions. </a:t>
            </a:r>
          </a:p>
          <a:p>
            <a:pPr marL="171450" indent="-171450">
              <a:buFont typeface="Arial" panose="020B0604020202020204" pitchFamily="34" charset="0"/>
              <a:buChar char="•"/>
            </a:pPr>
            <a:endParaRPr lang="en-US" dirty="0"/>
          </a:p>
          <a:p>
            <a:pPr marL="171450" indent="-171450" rtl="0" fontAlgn="base">
              <a:buFont typeface="Arial" panose="020B0604020202020204" pitchFamily="34" charset="0"/>
              <a:buChar char="•"/>
            </a:pPr>
            <a:r>
              <a:rPr lang="en-US" sz="900" b="0" i="0" u="none" strike="noStrike" kern="1200" dirty="0">
                <a:solidFill>
                  <a:schemeClr val="tx1"/>
                </a:solidFill>
                <a:effectLst/>
                <a:latin typeface="Segoe UI Light" pitchFamily="34" charset="0"/>
                <a:ea typeface="+mn-ea"/>
                <a:cs typeface="+mn-cs"/>
              </a:rPr>
              <a:t>Save diagnostics logs to a Storage Account for auditing or manual inspection. You can specify the retention time (in days) using the Diagnostic Settings.</a:t>
            </a:r>
            <a:r>
              <a:rPr lang="en-US" sz="900" b="0" i="0" kern="1200" dirty="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900" b="0" i="0" u="none" strike="noStrike" kern="1200" dirty="0">
                <a:solidFill>
                  <a:schemeClr val="tx1"/>
                </a:solidFill>
                <a:effectLst/>
                <a:latin typeface="Segoe UI Light" pitchFamily="34" charset="0"/>
                <a:ea typeface="+mn-ea"/>
                <a:cs typeface="+mn-cs"/>
              </a:rPr>
              <a:t>Stream them to Event Hubs for ingestion by a third-party service or custom analytics solution such as </a:t>
            </a:r>
            <a:r>
              <a:rPr lang="en-US" sz="900" b="0" i="0" u="none" strike="noStrike" kern="1200" dirty="0" err="1">
                <a:solidFill>
                  <a:schemeClr val="tx1"/>
                </a:solidFill>
                <a:effectLst/>
                <a:latin typeface="Segoe UI Light" pitchFamily="34" charset="0"/>
                <a:ea typeface="+mn-ea"/>
                <a:cs typeface="+mn-cs"/>
              </a:rPr>
              <a:t>PowerBI</a:t>
            </a:r>
            <a:r>
              <a:rPr lang="en-US" sz="900" b="0" i="0" u="none" strike="noStrike" kern="1200" dirty="0">
                <a:solidFill>
                  <a:schemeClr val="tx1"/>
                </a:solidFill>
                <a:effectLst/>
                <a:latin typeface="Segoe UI Light" pitchFamily="34" charset="0"/>
                <a:ea typeface="+mn-ea"/>
                <a:cs typeface="+mn-cs"/>
              </a:rPr>
              <a:t>.</a:t>
            </a:r>
            <a:r>
              <a:rPr lang="en-US" sz="900" b="0" i="0" kern="1200" dirty="0">
                <a:solidFill>
                  <a:schemeClr val="tx1"/>
                </a:solidFill>
                <a:effectLst/>
                <a:latin typeface="Segoe UI Light" pitchFamily="34" charset="0"/>
                <a:ea typeface="+mn-ea"/>
                <a:cs typeface="+mn-cs"/>
              </a:rPr>
              <a:t> </a:t>
            </a:r>
          </a:p>
          <a:p>
            <a:pPr marL="171450" indent="-171450" rtl="0" fontAlgn="base">
              <a:buFont typeface="Arial" panose="020B0604020202020204" pitchFamily="34" charset="0"/>
              <a:buChar char="•"/>
            </a:pPr>
            <a:r>
              <a:rPr lang="en-US" sz="900" b="0" i="0" u="none" strike="noStrike" kern="1200" dirty="0">
                <a:solidFill>
                  <a:schemeClr val="tx1"/>
                </a:solidFill>
                <a:effectLst/>
                <a:latin typeface="Segoe UI Light" pitchFamily="34" charset="0"/>
                <a:ea typeface="+mn-ea"/>
                <a:cs typeface="+mn-cs"/>
              </a:rPr>
              <a:t>Analyze them with OMS Log Analytics</a:t>
            </a:r>
          </a:p>
          <a:p>
            <a:pPr marL="171450" indent="-171450" rtl="0" fontAlgn="base">
              <a:buFont typeface="Arial" panose="020B0604020202020204" pitchFamily="34" charset="0"/>
              <a:buChar char="•"/>
            </a:pPr>
            <a:endParaRPr lang="en-US" sz="900" b="0" i="0" u="none" strike="noStrike" kern="1200" dirty="0">
              <a:solidFill>
                <a:schemeClr val="tx1"/>
              </a:solidFill>
              <a:effectLst/>
              <a:latin typeface="Segoe UI Light" pitchFamily="34" charset="0"/>
              <a:ea typeface="+mn-ea"/>
              <a:cs typeface="+mn-cs"/>
            </a:endParaRPr>
          </a:p>
          <a:p>
            <a:pPr marL="0" indent="0" rtl="0" fontAlgn="base">
              <a:buFont typeface="Arial" panose="020B0604020202020204" pitchFamily="34" charset="0"/>
              <a:buNone/>
            </a:pP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800375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5495498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"The Azure Activity Log is a log that provides insight into the operations that were performed on resources in your subscription. Using the Activity Log, you can determine the ‘what, who, and when’ for any write operations (PUT, POST, DELETE) taken on the resources in your subscription. You can also understand the status of the operation and other relevant properties. The Activity Log does not include read (GET) operations or operations for resources that use the Classic/"RDFE" model."</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612845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235936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7863552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4926355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753386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7865460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3/22/2018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6079596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6409653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2704698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063930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5155774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3/22/2018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5724837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9026039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0994962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3/22/2018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0627743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Azure Log Integration will integrate with other SIEM systems and send Virtual Machine logs, Azure Activity Logs, Azure Security Center Alerts, among other Azure Resource Provider’s Logs.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9644582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3/22/2018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9353466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3691035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28713875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1165922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7346556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5200492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1716122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927668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7500672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3/22/2018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25214749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1FAE85-20FE-844F-9354-E6E61F84E3F4}"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2405418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128548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 environments are spanning on-premises and public clouds</a:t>
            </a:r>
          </a:p>
          <a:p>
            <a:r>
              <a:rPr lang="en-US" dirty="0"/>
              <a:t>Customer environments are heterogenous running multiple hypervisors and operating systems</a:t>
            </a:r>
          </a:p>
          <a:p>
            <a:r>
              <a:rPr lang="en-US" dirty="0"/>
              <a:t>Management of services is becoming more complex as service delivery evolves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25615295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Customer environments are spanning on-premises and public clouds</a:t>
            </a:r>
          </a:p>
          <a:p>
            <a:r>
              <a:rPr lang="en-US" dirty="0"/>
              <a:t>Customer environments are heterogenous running multiple hypervisors and operating systems</a:t>
            </a:r>
          </a:p>
          <a:p>
            <a:r>
              <a:rPr lang="en-US" dirty="0"/>
              <a:t>Management of services is becoming more complex as service delivery evolves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7462695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339971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8366216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0706313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OMS agent is needed for VMs in Azure and other clouds.</a:t>
            </a:r>
          </a:p>
          <a:p>
            <a:pPr marL="171450" indent="-171450">
              <a:buFont typeface="Arial" panose="020B0604020202020204" pitchFamily="34" charset="0"/>
              <a:buChar char="•"/>
            </a:pPr>
            <a:r>
              <a:rPr lang="en-US" dirty="0"/>
              <a:t>If the VMs are already being managed by the SCOM agent, then the OMS agent might not be necessary. However, this option changes per OMS solution and some solutions might require the OMS agent to be installed in addition to the SCOM agent.</a:t>
            </a:r>
          </a:p>
          <a:p>
            <a:pPr marL="171450" indent="-171450">
              <a:buFont typeface="Arial" panose="020B0604020202020204" pitchFamily="34" charset="0"/>
              <a:buChar char="•"/>
            </a:pPr>
            <a:r>
              <a:rPr lang="en-US" dirty="0"/>
              <a:t>All data is sent to the central data repository which is analyzed by using Log Analytics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28742651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area is a section in OMS which can be pinned to the main dashboard.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20937024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Configurable only after data sources have been connected</a:t>
            </a:r>
          </a:p>
          <a:p>
            <a:pPr marL="171450" indent="-171450">
              <a:buFont typeface="Arial" panose="020B0604020202020204" pitchFamily="34" charset="0"/>
              <a:buChar char="•"/>
            </a:pPr>
            <a:r>
              <a:rPr lang="en-US" dirty="0"/>
              <a:t>Available logs include Windows Event Logs, IIS Logs, Custom Logs, and </a:t>
            </a:r>
            <a:r>
              <a:rPr lang="en-US" dirty="0" err="1"/>
              <a:t>Syslogs</a:t>
            </a:r>
            <a:endParaRPr lang="en-US" dirty="0"/>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All logging data is available for analysis from </a:t>
            </a:r>
            <a:r>
              <a:rPr lang="en-US" dirty="0" err="1"/>
              <a:t>LogAnalytics</a:t>
            </a:r>
            <a:endParaRPr lang="en-US" dirty="0"/>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10420770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Configurable only after data sources have been connected</a:t>
            </a:r>
          </a:p>
          <a:p>
            <a:pPr marL="171450" indent="-171450">
              <a:buFont typeface="Arial" panose="020B0604020202020204" pitchFamily="34" charset="0"/>
              <a:buChar char="•"/>
            </a:pPr>
            <a:r>
              <a:rPr lang="en-US" dirty="0"/>
              <a:t>Available for Windows and Linux Performance Counters</a:t>
            </a:r>
          </a:p>
          <a:p>
            <a:pPr marL="171450" indent="-171450">
              <a:buFont typeface="Arial" panose="020B0604020202020204" pitchFamily="34" charset="0"/>
              <a:buChar char="•"/>
            </a:pPr>
            <a:r>
              <a:rPr lang="en-US" dirty="0"/>
              <a:t>Performance Counter are available for analysis from </a:t>
            </a:r>
            <a:r>
              <a:rPr lang="en-US" dirty="0" err="1"/>
              <a:t>LogAnalytics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12425409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876155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900" b="0" i="0" u="none" strike="noStrike" kern="1200" baseline="0" dirty="0">
                <a:solidFill>
                  <a:schemeClr val="tx1"/>
                </a:solidFill>
                <a:latin typeface="Segoe UI Light" pitchFamily="34" charset="0"/>
                <a:ea typeface="+mn-ea"/>
                <a:cs typeface="+mn-cs"/>
              </a:rPr>
              <a:t>Some compute resources like Cloud Services, Virtual Machines, and Service Fabric have a dedicated Host VM they interact with, and you can collect metrics on the host in addition to the guest</a:t>
            </a:r>
          </a:p>
          <a:p>
            <a:pPr marL="171450" indent="-171450">
              <a:buFont typeface="Arial" panose="020B0604020202020204" pitchFamily="34" charset="0"/>
              <a:buChar char="•"/>
            </a:pPr>
            <a:r>
              <a:rPr lang="en-US" sz="900" b="0" i="0" u="none" strike="noStrike" kern="1200" baseline="0" dirty="0">
                <a:solidFill>
                  <a:schemeClr val="tx1"/>
                </a:solidFill>
                <a:latin typeface="Segoe UI Light" pitchFamily="34" charset="0"/>
                <a:ea typeface="+mn-ea"/>
                <a:cs typeface="+mn-cs"/>
              </a:rPr>
              <a:t>Compute resources such as VMs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4891087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12317605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1FAE85-20FE-844F-9354-E6E61F84E3F4}"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7178783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11FAE85-20FE-844F-9354-E6E61F84E3F4}"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8680594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3/22/2018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53</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413293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D2B2F6-10A8-44AC-A296-7AC07D961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37831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3829" eaLnBrk="0" fontAlgn="base" hangingPunct="0">
              <a:lnSpc>
                <a:spcPct val="90000"/>
              </a:lnSpc>
              <a:spcBef>
                <a:spcPct val="0"/>
              </a:spcBef>
              <a:spcAft>
                <a:spcPts val="588"/>
              </a:spcAft>
              <a:defRPr/>
            </a:pPr>
            <a:r>
              <a:rPr lang="en-US" sz="1200" dirty="0">
                <a:solidFill>
                  <a:srgbClr val="0092FF"/>
                </a:solidFill>
                <a:latin typeface="Segoe UI Light"/>
                <a:ea typeface="MS PGothic" panose="020B0600070205080204" pitchFamily="34" charset="-128"/>
              </a:rPr>
              <a:t>Visualize your data your way</a:t>
            </a:r>
          </a:p>
          <a:p>
            <a:pPr defTabSz="913829" eaLnBrk="0" fontAlgn="base" hangingPunct="0">
              <a:lnSpc>
                <a:spcPct val="90000"/>
              </a:lnSpc>
              <a:spcBef>
                <a:spcPct val="0"/>
              </a:spcBef>
              <a:spcAft>
                <a:spcPts val="588"/>
              </a:spcAft>
              <a:defRPr/>
            </a:pPr>
            <a:r>
              <a:rPr lang="en-US" sz="1200" dirty="0">
                <a:solidFill>
                  <a:srgbClr val="0092FF"/>
                </a:solidFill>
                <a:latin typeface="Segoe UI Light"/>
                <a:ea typeface="MS PGothic" panose="020B0600070205080204" pitchFamily="34" charset="-128"/>
              </a:rPr>
              <a:t>https://blogs.technet.microsoft.com/msoms/2016/06/30/oms-view-designer-visualize-your-data-your-way/ </a:t>
            </a:r>
          </a:p>
          <a:p>
            <a:pPr defTabSz="913829" eaLnBrk="0" fontAlgn="base" hangingPunct="0">
              <a:lnSpc>
                <a:spcPct val="90000"/>
              </a:lnSpc>
              <a:spcBef>
                <a:spcPct val="0"/>
              </a:spcBef>
              <a:spcAft>
                <a:spcPts val="588"/>
              </a:spcAft>
              <a:defRPr/>
            </a:pPr>
            <a:endParaRPr lang="en-US" sz="1200" dirty="0">
              <a:solidFill>
                <a:srgbClr val="0092FF"/>
              </a:solidFill>
              <a:latin typeface="Segoe UI Light"/>
              <a:ea typeface="MS PGothic" panose="020B0600070205080204" pitchFamily="34" charset="-128"/>
            </a:endParaRPr>
          </a:p>
          <a:p>
            <a:pPr defTabSz="913829" eaLnBrk="0" fontAlgn="base" hangingPunct="0">
              <a:lnSpc>
                <a:spcPct val="90000"/>
              </a:lnSpc>
              <a:spcBef>
                <a:spcPct val="0"/>
              </a:spcBef>
              <a:spcAft>
                <a:spcPts val="588"/>
              </a:spcAft>
              <a:defRPr/>
            </a:pPr>
            <a:r>
              <a:rPr lang="en-US" sz="1200" dirty="0">
                <a:solidFill>
                  <a:srgbClr val="0092FF"/>
                </a:solidFill>
                <a:latin typeface="Segoe UI Light"/>
                <a:ea typeface="MS PGothic" panose="020B0600070205080204" pitchFamily="34" charset="-128"/>
              </a:rPr>
              <a:t>Use OMS View Designer for SQL Server monitoring</a:t>
            </a:r>
          </a:p>
          <a:p>
            <a:pPr defTabSz="913829" eaLnBrk="0" fontAlgn="base" hangingPunct="0">
              <a:lnSpc>
                <a:spcPct val="90000"/>
              </a:lnSpc>
              <a:spcBef>
                <a:spcPct val="0"/>
              </a:spcBef>
              <a:spcAft>
                <a:spcPts val="588"/>
              </a:spcAft>
              <a:defRPr/>
            </a:pPr>
            <a:r>
              <a:rPr lang="en-US" sz="1200" dirty="0">
                <a:solidFill>
                  <a:srgbClr val="0092FF"/>
                </a:solidFill>
                <a:latin typeface="Segoe UI Light"/>
                <a:ea typeface="MS PGothic" panose="020B0600070205080204" pitchFamily="34" charset="-128"/>
              </a:rPr>
              <a:t>https://blogs.technet.microsoft.com/msoms/2016/07/22/use-oms-view-designer-for-sql-server-monitoring/</a:t>
            </a:r>
          </a:p>
          <a:p>
            <a:pPr defTabSz="913829" eaLnBrk="0" fontAlgn="base" hangingPunct="0">
              <a:lnSpc>
                <a:spcPct val="90000"/>
              </a:lnSpc>
              <a:spcBef>
                <a:spcPct val="0"/>
              </a:spcBef>
              <a:spcAft>
                <a:spcPts val="588"/>
              </a:spcAft>
              <a:defRPr/>
            </a:pPr>
            <a:endParaRPr lang="en-US" sz="1200" dirty="0">
              <a:solidFill>
                <a:srgbClr val="0092FF"/>
              </a:solidFill>
              <a:latin typeface="Segoe UI Light"/>
              <a:ea typeface="MS PGothic" panose="020B0600070205080204" pitchFamily="34" charset="-128"/>
            </a:endParaRPr>
          </a:p>
          <a:p>
            <a:pPr defTabSz="913829" eaLnBrk="0" fontAlgn="base" hangingPunct="0">
              <a:lnSpc>
                <a:spcPct val="90000"/>
              </a:lnSpc>
              <a:spcBef>
                <a:spcPct val="0"/>
              </a:spcBef>
              <a:spcAft>
                <a:spcPts val="588"/>
              </a:spcAft>
              <a:defRPr/>
            </a:pPr>
            <a:r>
              <a:rPr lang="en-US" sz="1200" dirty="0">
                <a:solidFill>
                  <a:srgbClr val="0092FF"/>
                </a:solidFill>
                <a:latin typeface="Segoe UI Light"/>
                <a:ea typeface="MS PGothic" panose="020B0600070205080204" pitchFamily="34" charset="-128"/>
              </a:rPr>
              <a:t>Customize your metrics chart visualization in OMS</a:t>
            </a:r>
          </a:p>
          <a:p>
            <a:pPr defTabSz="913829" eaLnBrk="0" fontAlgn="base" hangingPunct="0">
              <a:lnSpc>
                <a:spcPct val="90000"/>
              </a:lnSpc>
              <a:spcBef>
                <a:spcPct val="0"/>
              </a:spcBef>
              <a:spcAft>
                <a:spcPts val="588"/>
              </a:spcAft>
              <a:defRPr/>
            </a:pPr>
            <a:r>
              <a:rPr lang="en-US" sz="1200" dirty="0">
                <a:solidFill>
                  <a:srgbClr val="0092FF"/>
                </a:solidFill>
                <a:latin typeface="Segoe UI Light"/>
                <a:ea typeface="MS PGothic" panose="020B0600070205080204" pitchFamily="34" charset="-128"/>
              </a:rPr>
              <a:t>https://blogs.technet.microsoft.com/msoms/2016/07/25/customize-your-metrics-chart-visualization-in-oms/ </a:t>
            </a:r>
          </a:p>
          <a:p>
            <a:pPr defTabSz="913829" eaLnBrk="0" fontAlgn="base" hangingPunct="0">
              <a:lnSpc>
                <a:spcPct val="90000"/>
              </a:lnSpc>
              <a:spcBef>
                <a:spcPct val="0"/>
              </a:spcBef>
              <a:spcAft>
                <a:spcPts val="588"/>
              </a:spcAft>
              <a:defRPr/>
            </a:pPr>
            <a:endParaRPr lang="en-US" sz="1200" dirty="0">
              <a:solidFill>
                <a:srgbClr val="0092FF"/>
              </a:solidFill>
              <a:latin typeface="Segoe UI Light"/>
              <a:ea typeface="MS PGothic" panose="020B0600070205080204" pitchFamily="34" charset="-128"/>
            </a:endParaRPr>
          </a:p>
          <a:p>
            <a:pPr defTabSz="913829" eaLnBrk="0" fontAlgn="base" hangingPunct="0">
              <a:lnSpc>
                <a:spcPct val="90000"/>
              </a:lnSpc>
              <a:spcBef>
                <a:spcPct val="0"/>
              </a:spcBef>
              <a:spcAft>
                <a:spcPts val="588"/>
              </a:spcAft>
              <a:defRPr/>
            </a:pPr>
            <a:endParaRPr lang="en-US" sz="1200" dirty="0">
              <a:solidFill>
                <a:srgbClr val="0092FF"/>
              </a:solidFill>
              <a:latin typeface="Segoe UI Light"/>
              <a:ea typeface="MS PGothic" panose="020B0600070205080204" pitchFamily="34" charset="-128"/>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D2B2F6-10A8-44AC-A296-7AC07D961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11458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3/22/2018 9:36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514715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 Search Page is the tool for all searches of data sent by connected sources:</a:t>
            </a:r>
          </a:p>
          <a:p>
            <a:pPr marL="171450" indent="-171450">
              <a:buFont typeface="Arial" panose="020B0604020202020204" pitchFamily="34" charset="0"/>
              <a:buChar char="•"/>
            </a:pPr>
            <a:r>
              <a:rPr lang="en-US" dirty="0"/>
              <a:t>Search Box for query</a:t>
            </a:r>
          </a:p>
          <a:p>
            <a:pPr marL="171450" indent="-171450">
              <a:buFont typeface="Arial" panose="020B0604020202020204" pitchFamily="34" charset="0"/>
              <a:buChar char="•"/>
            </a:pPr>
            <a:r>
              <a:rPr lang="en-US" dirty="0"/>
              <a:t>Results: Single vs. Multiple Records</a:t>
            </a:r>
          </a:p>
          <a:p>
            <a:pPr marL="171450" indent="-171450">
              <a:buFont typeface="Arial" panose="020B0604020202020204" pitchFamily="34" charset="0"/>
              <a:buChar char="•"/>
            </a:pPr>
            <a:r>
              <a:rPr lang="en-US" dirty="0"/>
              <a:t>Time Range for Query</a:t>
            </a:r>
          </a:p>
          <a:p>
            <a:pPr marL="171450" indent="-171450">
              <a:buFont typeface="Arial" panose="020B0604020202020204" pitchFamily="34" charset="0"/>
              <a:buChar char="•"/>
            </a:pPr>
            <a:r>
              <a:rPr lang="en-US" dirty="0"/>
              <a:t>Most common filters available</a:t>
            </a:r>
          </a:p>
          <a:p>
            <a:pPr marL="171450" indent="-171450">
              <a:buFont typeface="Arial" panose="020B0604020202020204" pitchFamily="34" charset="0"/>
              <a:buChar char="•"/>
            </a:pPr>
            <a:r>
              <a:rPr lang="en-US" dirty="0"/>
              <a:t>Manual Options, Top Left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8803424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Language Query Syntax is fundamental in order to take full advantage of data analytics offered by OMS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4895949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3/22/2018 9:36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3826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70523063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Alerts can be created with the following properties:</a:t>
            </a:r>
          </a:p>
          <a:p>
            <a:pPr marL="171450" indent="-171450">
              <a:buFont typeface="Arial" panose="020B0604020202020204" pitchFamily="34" charset="0"/>
              <a:buChar char="•"/>
            </a:pPr>
            <a:r>
              <a:rPr lang="en-US" dirty="0"/>
              <a:t>Severity, search query, time window</a:t>
            </a:r>
          </a:p>
          <a:p>
            <a:pPr marL="171450" indent="-171450">
              <a:buFont typeface="Arial" panose="020B0604020202020204" pitchFamily="34" charset="0"/>
              <a:buChar char="•"/>
            </a:pPr>
            <a:r>
              <a:rPr lang="en-US" dirty="0"/>
              <a:t>5 minutes &lt;= time window &lt;= 24 hours</a:t>
            </a:r>
          </a:p>
          <a:p>
            <a:pPr marL="171450" indent="-171450">
              <a:buFont typeface="Arial" panose="020B0604020202020204" pitchFamily="34" charset="0"/>
              <a:buChar char="•"/>
            </a:pPr>
            <a:r>
              <a:rPr lang="en-US" dirty="0"/>
              <a:t>Thresholds, frequency, suppress</a:t>
            </a:r>
          </a:p>
          <a:p>
            <a:pPr marL="171450" indent="-171450">
              <a:buFont typeface="Arial" panose="020B0604020202020204" pitchFamily="34" charset="0"/>
              <a:buChar char="•"/>
            </a:pPr>
            <a:r>
              <a:rPr lang="en-US" dirty="0"/>
              <a:t>5 minutes &lt;= frequency &lt;= 24 hours</a:t>
            </a:r>
          </a:p>
          <a:p>
            <a:pPr marL="171450" indent="-171450">
              <a:buFont typeface="Arial" panose="020B0604020202020204" pitchFamily="34" charset="0"/>
              <a:buChar char="•"/>
            </a:pPr>
            <a:r>
              <a:rPr lang="en-US" dirty="0"/>
              <a:t>Time Window &gt;= frequency</a:t>
            </a:r>
          </a:p>
          <a:p>
            <a:pPr marL="171450" indent="-171450">
              <a:buFont typeface="Arial" panose="020B0604020202020204" pitchFamily="34" charset="0"/>
              <a:buChar char="•"/>
            </a:pPr>
            <a:r>
              <a:rPr lang="en-US" dirty="0"/>
              <a:t>Email, Runbook, </a:t>
            </a:r>
            <a:r>
              <a:rPr lang="en-US" dirty="0" err="1"/>
              <a:t>Webhook</a:t>
            </a:r>
            <a:endParaRPr lang="en-US" dirty="0"/>
          </a:p>
          <a:p>
            <a:pPr marL="171450" indent="-171450">
              <a:buFont typeface="Arial" panose="020B0604020202020204" pitchFamily="34" charset="0"/>
              <a:buChar char="•"/>
            </a:pPr>
            <a:r>
              <a:rPr lang="en-US" dirty="0"/>
              <a:t>Turn off/on as desired</a:t>
            </a:r>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D2B2F6-10A8-44AC-A296-7AC07D961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82213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D2B2F6-10A8-44AC-A296-7AC07D9612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63907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Queries can be saved, exported, transformed into visual data, and pinned to the OMS workspace dashboard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8654407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dirty="0"/>
              <a:t>SMSG Readiness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E77B2B4-D237-4BCC-95D9-1D4EDEE25D63}" type="datetime1">
              <a:rPr lang="en-US" smtClean="0"/>
              <a:t>3/22/2018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18086879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29734734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185551404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3/22/2018 9:36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42852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F4F97F8-71DD-4A1D-8B9D-BB480F8C3ACE}" type="slidenum">
              <a:rPr lang="en-US" smtClean="0">
                <a:solidFill>
                  <a:prstClr val="black"/>
                </a:solidFill>
              </a:rPr>
              <a:pPr/>
              <a:t>67</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6902841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dirty="0"/>
              <a:t>SMSG Readiness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E77B2B4-D237-4BCC-95D9-1D4EDEE25D63}" type="datetime1">
              <a:rPr lang="en-US" smtClean="0"/>
              <a:t>3/22/2018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10679704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F4F97F8-71DD-4A1D-8B9D-BB480F8C3ACE}" type="slidenum">
              <a:rPr lang="en-US" smtClean="0">
                <a:solidFill>
                  <a:prstClr val="black"/>
                </a:solidFill>
              </a:rPr>
              <a:pPr/>
              <a:t>69</a:t>
            </a:fld>
            <a:endParaRPr lang="en-US" dirty="0">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dirty="0">
                <a:solidFill>
                  <a:srgbClr val="000000"/>
                </a:solidFill>
              </a:rPr>
              <a:t>© 2010 Microsoft Corporation. All rights reserved. Microsoft, Windows, Windows Vista and other product names are or may be registered trademarks and/or trademarks in the U.S. and/or other countries.</a:t>
            </a:r>
          </a:p>
          <a:p>
            <a:r>
              <a:rPr lang="en-US" sz="400" dirty="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solidFill>
                  <a:srgbClr val="000000"/>
                </a:solidFill>
              </a:rPr>
            </a:br>
            <a:r>
              <a:rPr lang="en-US" sz="400" dirty="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415646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Azure Monitor: Offers visualization, query, routing, alerting, </a:t>
            </a:r>
            <a:r>
              <a:rPr lang="en-US" dirty="0" err="1"/>
              <a:t>autoscale</a:t>
            </a:r>
            <a:r>
              <a:rPr lang="en-US" dirty="0"/>
              <a:t>, and automation on data both from the Azure infrastructure (Activity Log) and each individual Azure resource (Diagnostic Logs)</a:t>
            </a:r>
          </a:p>
          <a:p>
            <a:pPr marL="171450" indent="-171450">
              <a:buFont typeface="Arial" panose="020B0604020202020204" pitchFamily="34" charset="0"/>
              <a:buChar char="•"/>
            </a:pPr>
            <a:r>
              <a:rPr lang="en-US" dirty="0"/>
              <a:t>Log Analytics: Data from Azure Monitor can be routed directly to Log Analytics so you can see metrics and logs for your entire environment in one place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3522080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dirty="0"/>
              <a:t>Application Insights for Visual Studio Online lets you monitor your deployed live application.</a:t>
            </a:r>
          </a:p>
          <a:p>
            <a:endParaRPr lang="en-US" dirty="0"/>
          </a:p>
          <a:p>
            <a:pPr marL="171450" indent="-171450">
              <a:buFont typeface="Arial" panose="020B0604020202020204" pitchFamily="34" charset="0"/>
              <a:buChar char="•"/>
            </a:pPr>
            <a:r>
              <a:rPr lang="en-US" dirty="0"/>
              <a:t>Find out what users are doing with your app, so that you can focus your development work where it’s most useful.</a:t>
            </a:r>
          </a:p>
          <a:p>
            <a:pPr marL="171450" indent="-171450">
              <a:buFont typeface="Arial" panose="020B0604020202020204" pitchFamily="34" charset="0"/>
              <a:buChar char="•"/>
            </a:pPr>
            <a:r>
              <a:rPr lang="en-US" dirty="0"/>
              <a:t>You can monitor a .NET web service. A .NET service running as an</a:t>
            </a:r>
            <a:r>
              <a:rPr lang="en-US" baseline="0" dirty="0"/>
              <a:t> Azure web role, or a Java web service</a:t>
            </a:r>
            <a:r>
              <a:rPr lang="en-US" dirty="0"/>
              <a:t>.</a:t>
            </a:r>
          </a:p>
          <a:p>
            <a:pPr marL="171450" indent="-171450">
              <a:buFont typeface="Arial" panose="020B0604020202020204" pitchFamily="34" charset="0"/>
              <a:buChar char="•"/>
            </a:pPr>
            <a:r>
              <a:rPr lang="en-US" dirty="0"/>
              <a:t>Make sure your web service is available and responsive. Whether the app is a web site or a device app that uses a web service, Application Insights can test a URL every few minutes from locations around the world, and let you know if there’s a problem.</a:t>
            </a:r>
          </a:p>
          <a:p>
            <a:pPr marL="171450" indent="-171450">
              <a:buFont typeface="Arial" panose="020B0604020202020204" pitchFamily="34" charset="0"/>
              <a:buChar char="•"/>
            </a:pPr>
            <a:r>
              <a:rPr lang="en-US" dirty="0"/>
              <a:t>Quickly diagnose any performance issues or exceptions in your web service. Find out if CPU or other resources are being stretched, get stack traces from exceptions, and easily search through log traces. And if the app’s performance drops below acceptable limits, we can send you an email. You can monitor both .NET and Java web services.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References:</a:t>
            </a:r>
          </a:p>
          <a:p>
            <a:pPr marL="0" indent="0">
              <a:buFont typeface="Arial" panose="020B0604020202020204" pitchFamily="34" charset="0"/>
              <a:buNone/>
            </a:pPr>
            <a:r>
              <a:rPr lang="en-US" dirty="0"/>
              <a:t>http://msdn.microsoft.com/en-us/library/dn481095.aspx</a:t>
            </a:r>
          </a:p>
        </p:txBody>
      </p:sp>
      <p:sp>
        <p:nvSpPr>
          <p:cNvPr id="4" name="Header Placeholder 3"/>
          <p:cNvSpPr>
            <a:spLocks noGrp="1"/>
          </p:cNvSpPr>
          <p:nvPr>
            <p:ph type="hdr" sz="quarter" idx="10"/>
          </p:nvPr>
        </p:nvSpPr>
        <p:spPr/>
        <p:txBody>
          <a:bodyPr/>
          <a:lstStyle/>
          <a:p>
            <a:r>
              <a:rPr lang="en-US" dirty="0"/>
              <a:t>SMSG Readiness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E77B2B4-D237-4BCC-95D9-1D4EDEE25D63}" type="datetime1">
              <a:rPr lang="en-US" smtClean="0"/>
              <a:t>3/22/2018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42597629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US" dirty="0"/>
              <a:t>SMSG Readiness</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E77B2B4-D237-4BCC-95D9-1D4EDEE25D63}" type="datetime1">
              <a:rPr lang="en-US" smtClean="0"/>
              <a:t>3/22/2018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63877478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3/22/2018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141726460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83959488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418339469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325294834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342046771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3/22/2018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181723695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Azure Monitor, Log Analytics, other OMS components, and Application Insights can all be viewed in the Azure portal</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Monitoring Tiers</a:t>
            </a:r>
          </a:p>
          <a:p>
            <a:pPr marL="171450" indent="-171450">
              <a:buFont typeface="Arial" panose="020B0604020202020204" pitchFamily="34" charset="0"/>
              <a:buChar char="•"/>
            </a:pPr>
            <a:r>
              <a:rPr lang="en-US" dirty="0"/>
              <a:t>First Tier: Azure Services Health and per resource Metrics</a:t>
            </a:r>
          </a:p>
          <a:p>
            <a:pPr marL="171450" indent="-171450">
              <a:buFont typeface="Arial" panose="020B0604020202020204" pitchFamily="34" charset="0"/>
              <a:buChar char="•"/>
            </a:pPr>
            <a:r>
              <a:rPr lang="en-US" dirty="0"/>
              <a:t>Second Tier: Azure Monitor for a holistic view of all Azure resources</a:t>
            </a:r>
          </a:p>
          <a:p>
            <a:pPr marL="171450" indent="-171450">
              <a:buFont typeface="Arial" panose="020B0604020202020204" pitchFamily="34" charset="0"/>
              <a:buChar char="•"/>
            </a:pPr>
            <a:r>
              <a:rPr lang="en-US" dirty="0"/>
              <a:t>Third Tier: Azure Security Center and Azure Advisor</a:t>
            </a:r>
          </a:p>
          <a:p>
            <a:pPr marL="171450" indent="-171450">
              <a:buFont typeface="Arial" panose="020B0604020202020204" pitchFamily="34" charset="0"/>
              <a:buChar char="•"/>
            </a:pPr>
            <a:r>
              <a:rPr lang="en-US" dirty="0"/>
              <a:t>Fourth Tier: OMS Log Analytics for more advanced insights on Azure resources other than the out-of-the-box insights (Azure Monitor).</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407750616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2758614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3/22/2018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63213203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321963551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3/22/2018 9:36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81</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9369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9:36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6348383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392" y="-992"/>
            <a:ext cx="12436475" cy="6995517"/>
          </a:xfrm>
          <a:prstGeom prst="rect">
            <a:avLst/>
          </a:prstGeom>
        </p:spPr>
      </p:pic>
      <p:sp>
        <p:nvSpPr>
          <p:cNvPr id="22" name="Rectangle 21"/>
          <p:cNvSpPr/>
          <p:nvPr userDrawn="1"/>
        </p:nvSpPr>
        <p:spPr bwMode="auto">
          <a:xfrm>
            <a:off x="272986" y="2125663"/>
            <a:ext cx="6402452"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366168" y="2125677"/>
            <a:ext cx="7314889" cy="1828800"/>
          </a:xfrm>
          <a:noFill/>
        </p:spPr>
        <p:txBody>
          <a:bodyPr lIns="146304" tIns="91440" rIns="146304" bIns="91440" anchor="t" anchorCtr="0"/>
          <a:lstStyle>
            <a:lvl1pPr>
              <a:defRPr sz="6400" spc="-100" baseline="0">
                <a:gradFill>
                  <a:gsLst>
                    <a:gs pos="16162">
                      <a:schemeClr val="tx1"/>
                    </a:gs>
                    <a:gs pos="43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366168" y="3954457"/>
            <a:ext cx="7314889" cy="1737360"/>
          </a:xfrm>
        </p:spPr>
        <p:txBody>
          <a:bodyPr tIns="109728" bIns="109728">
            <a:noAutofit/>
          </a:bodyPr>
          <a:lstStyle>
            <a:lvl1pPr marL="0" indent="0">
              <a:spcBef>
                <a:spcPts val="0"/>
              </a:spcBef>
              <a:buNone/>
              <a:defRPr sz="3733">
                <a:gradFill>
                  <a:gsLst>
                    <a:gs pos="16162">
                      <a:schemeClr val="tx1"/>
                    </a:gs>
                    <a:gs pos="43000">
                      <a:schemeClr val="tx1"/>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609578" y="6240429"/>
            <a:ext cx="1284074" cy="274320"/>
          </a:xfrm>
          <a:prstGeom prst="rect">
            <a:avLst/>
          </a:prstGeom>
        </p:spPr>
      </p:pic>
    </p:spTree>
    <p:extLst>
      <p:ext uri="{BB962C8B-B14F-4D97-AF65-F5344CB8AC3E}">
        <p14:creationId xmlns:p14="http://schemas.microsoft.com/office/powerpoint/2010/main" val="29369518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66168" y="1212850"/>
            <a:ext cx="11702553" cy="1868204"/>
          </a:xfrm>
        </p:spPr>
        <p:txBody>
          <a:bodyPr lIns="164592" rIns="164592"/>
          <a:lstStyle>
            <a:lvl1pPr marL="0" indent="0">
              <a:buNone/>
              <a:defRPr sz="3600">
                <a:gradFill>
                  <a:gsLst>
                    <a:gs pos="1250">
                      <a:schemeClr val="tx2"/>
                    </a:gs>
                    <a:gs pos="99000">
                      <a:schemeClr val="tx2"/>
                    </a:gs>
                  </a:gsLst>
                  <a:lin ang="5400000" scaled="0"/>
                </a:gradFill>
              </a:defRPr>
            </a:lvl1pPr>
            <a:lvl2pPr marL="0" indent="0">
              <a:buFontTx/>
              <a:buNone/>
              <a:defRPr sz="1800"/>
            </a:lvl2pPr>
            <a:lvl3pPr marL="228564" indent="0">
              <a:buNone/>
              <a:defRPr sz="1800"/>
            </a:lvl3pPr>
            <a:lvl4pPr marL="457127" indent="0">
              <a:buNone/>
              <a:defRPr sz="1600"/>
            </a:lvl4pPr>
            <a:lvl5pPr marL="685691" indent="0">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11870908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8" y="1212851"/>
            <a:ext cx="11702553" cy="1935915"/>
          </a:xfrm>
        </p:spPr>
        <p:txBody>
          <a:bodyPr wrap="square">
            <a:spAutoFit/>
          </a:bodyPr>
          <a:lstStyle>
            <a:lvl1pPr>
              <a:defRPr sz="3600">
                <a:gradFill>
                  <a:gsLst>
                    <a:gs pos="1250">
                      <a:schemeClr val="tx2"/>
                    </a:gs>
                    <a:gs pos="99000">
                      <a:schemeClr val="tx2"/>
                    </a:gs>
                  </a:gsLst>
                  <a:lin ang="5400000" scaled="0"/>
                </a:gradFill>
              </a:defRPr>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319232077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8" y="1212851"/>
            <a:ext cx="11702553" cy="1935915"/>
          </a:xfrm>
        </p:spPr>
        <p:txBody>
          <a:bodyPr wrap="square">
            <a:spAutoFit/>
          </a:bodyPr>
          <a:lstStyle>
            <a:lvl1pPr>
              <a:defRPr sz="36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381049072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4177578386"/>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168" y="2989432"/>
            <a:ext cx="11702553"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812693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84919" y="6321407"/>
            <a:ext cx="11702553" cy="501660"/>
          </a:xfrm>
          <a:prstGeom prst="rect">
            <a:avLst/>
          </a:prstGeom>
          <a:noFill/>
          <a:ln w="12700">
            <a:noFill/>
            <a:miter lim="800000"/>
            <a:headEnd type="none" w="sm" len="sm"/>
            <a:tailEnd type="none" w="sm" len="sm"/>
          </a:ln>
          <a:effectLst/>
        </p:spPr>
        <p:txBody>
          <a:bodyPr vert="horz" wrap="square" lIns="243830" tIns="195064" rIns="243830" bIns="195064" numCol="1" anchor="t" anchorCtr="0" compatLnSpc="1">
            <a:prstTxWarp prst="textNoShape">
              <a:avLst/>
            </a:prstTxWarp>
            <a:spAutoFit/>
          </a:bodyPr>
          <a:lstStyle/>
          <a:p>
            <a:pPr defTabSz="932142" eaLnBrk="0" hangingPunct="0"/>
            <a:r>
              <a:rPr lang="en-US" sz="700" dirty="0">
                <a:gradFill>
                  <a:gsLst>
                    <a:gs pos="0">
                      <a:schemeClr val="tx1"/>
                    </a:gs>
                    <a:gs pos="100000">
                      <a:schemeClr val="tx1"/>
                    </a:gs>
                  </a:gsLst>
                  <a:lin ang="5400000" scaled="0"/>
                </a:gradFill>
                <a:cs typeface="Segoe UI" pitchFamily="34" charset="0"/>
              </a:rPr>
              <a:t>© 2017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565844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6168" y="1212850"/>
            <a:ext cx="11702553" cy="3196837"/>
          </a:xfrm>
          <a:prstGeom prst="rect">
            <a:avLst/>
          </a:prstGeom>
        </p:spPr>
        <p:txBody>
          <a:bodyPr/>
          <a:lstStyle>
            <a:lvl1pPr marL="290467" indent="-290467">
              <a:buClr>
                <a:schemeClr val="tx1"/>
              </a:buClr>
              <a:buSzPct val="90000"/>
              <a:buFont typeface="Arial" pitchFamily="34" charset="0"/>
              <a:buChar char="•"/>
              <a:defRPr sz="48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10" indent="-280944">
              <a:buClr>
                <a:schemeClr val="tx1"/>
              </a:buClr>
              <a:buSzPct val="90000"/>
              <a:buFont typeface="Arial" pitchFamily="34" charset="0"/>
              <a:buChar char="•"/>
              <a:defRPr sz="426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77" indent="-290467">
              <a:buClr>
                <a:schemeClr val="tx1"/>
              </a:buClr>
              <a:buSzPct val="90000"/>
              <a:buFont typeface="Arial" pitchFamily="34" charset="0"/>
              <a:buChar char="•"/>
              <a:defRPr sz="373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41" indent="-2285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04" indent="-228564">
              <a:buClr>
                <a:schemeClr val="tx1"/>
              </a:buClr>
              <a:buSzPct val="90000"/>
              <a:buFont typeface="Arial" pitchFamily="34" charset="0"/>
              <a:buChar char="•"/>
              <a:defRPr sz="2667">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426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96123561"/>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169" y="295278"/>
            <a:ext cx="11702551"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66168" y="1212855"/>
            <a:ext cx="11702553" cy="265515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01689706"/>
      </p:ext>
    </p:extLst>
  </p:cSld>
  <p:clrMap bg1="lt1" tx1="dk1" bg2="lt2" tx2="dk2" accent1="accent1" accent2="accent2" accent3="accent3" accent4="accent4" accent5="accent5" accent6="accent6" hlink="hlink" folHlink="folHlink"/>
  <p:sldLayoutIdLst>
    <p:sldLayoutId id="2147484456" r:id="rId1"/>
    <p:sldLayoutId id="2147484458" r:id="rId2"/>
    <p:sldLayoutId id="2147484460" r:id="rId3"/>
    <p:sldLayoutId id="2147484461" r:id="rId4"/>
    <p:sldLayoutId id="2147484467" r:id="rId5"/>
    <p:sldLayoutId id="2147484470" r:id="rId6"/>
    <p:sldLayoutId id="2147484479" r:id="rId7"/>
  </p:sldLayoutIdLst>
  <p:transition>
    <p:fade/>
  </p:transition>
  <p:txStyles>
    <p:titleStyle>
      <a:lvl1pPr algn="l" defTabSz="932594" rtl="0" eaLnBrk="1" latinLnBrk="0" hangingPunct="1">
        <a:lnSpc>
          <a:spcPct val="90000"/>
        </a:lnSpc>
        <a:spcBef>
          <a:spcPct val="0"/>
        </a:spcBef>
        <a:buNone/>
        <a:defRPr lang="en-US" sz="5867"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8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4" rtl="0" eaLnBrk="1" latinLnBrk="0" hangingPunct="1">
        <a:defRPr sz="1800" kern="1200">
          <a:solidFill>
            <a:schemeClr val="tx1"/>
          </a:solidFill>
          <a:latin typeface="+mn-lt"/>
          <a:ea typeface="+mn-ea"/>
          <a:cs typeface="+mn-cs"/>
        </a:defRPr>
      </a:lvl1pPr>
      <a:lvl2pPr marL="466298" algn="l" defTabSz="932594" rtl="0" eaLnBrk="1" latinLnBrk="0" hangingPunct="1">
        <a:defRPr sz="1800" kern="1200">
          <a:solidFill>
            <a:schemeClr val="tx1"/>
          </a:solidFill>
          <a:latin typeface="+mn-lt"/>
          <a:ea typeface="+mn-ea"/>
          <a:cs typeface="+mn-cs"/>
        </a:defRPr>
      </a:lvl2pPr>
      <a:lvl3pPr marL="932594" algn="l" defTabSz="932594" rtl="0" eaLnBrk="1" latinLnBrk="0" hangingPunct="1">
        <a:defRPr sz="1800" kern="1200">
          <a:solidFill>
            <a:schemeClr val="tx1"/>
          </a:solidFill>
          <a:latin typeface="+mn-lt"/>
          <a:ea typeface="+mn-ea"/>
          <a:cs typeface="+mn-cs"/>
        </a:defRPr>
      </a:lvl3pPr>
      <a:lvl4pPr marL="1398892" algn="l" defTabSz="932594" rtl="0" eaLnBrk="1" latinLnBrk="0" hangingPunct="1">
        <a:defRPr sz="1800" kern="1200">
          <a:solidFill>
            <a:schemeClr val="tx1"/>
          </a:solidFill>
          <a:latin typeface="+mn-lt"/>
          <a:ea typeface="+mn-ea"/>
          <a:cs typeface="+mn-cs"/>
        </a:defRPr>
      </a:lvl4pPr>
      <a:lvl5pPr marL="1865188" algn="l" defTabSz="932594" rtl="0" eaLnBrk="1" latinLnBrk="0" hangingPunct="1">
        <a:defRPr sz="1800" kern="1200">
          <a:solidFill>
            <a:schemeClr val="tx1"/>
          </a:solidFill>
          <a:latin typeface="+mn-lt"/>
          <a:ea typeface="+mn-ea"/>
          <a:cs typeface="+mn-cs"/>
        </a:defRPr>
      </a:lvl5pPr>
      <a:lvl6pPr marL="2331487" algn="l" defTabSz="932594" rtl="0" eaLnBrk="1" latinLnBrk="0" hangingPunct="1">
        <a:defRPr sz="1800" kern="1200">
          <a:solidFill>
            <a:schemeClr val="tx1"/>
          </a:solidFill>
          <a:latin typeface="+mn-lt"/>
          <a:ea typeface="+mn-ea"/>
          <a:cs typeface="+mn-cs"/>
        </a:defRPr>
      </a:lvl6pPr>
      <a:lvl7pPr marL="2797783" algn="l" defTabSz="932594" rtl="0" eaLnBrk="1" latinLnBrk="0" hangingPunct="1">
        <a:defRPr sz="1800" kern="1200">
          <a:solidFill>
            <a:schemeClr val="tx1"/>
          </a:solidFill>
          <a:latin typeface="+mn-lt"/>
          <a:ea typeface="+mn-ea"/>
          <a:cs typeface="+mn-cs"/>
        </a:defRPr>
      </a:lvl7pPr>
      <a:lvl8pPr marL="3264080" algn="l" defTabSz="932594" rtl="0" eaLnBrk="1" latinLnBrk="0" hangingPunct="1">
        <a:defRPr sz="1800" kern="1200">
          <a:solidFill>
            <a:schemeClr val="tx1"/>
          </a:solidFill>
          <a:latin typeface="+mn-lt"/>
          <a:ea typeface="+mn-ea"/>
          <a:cs typeface="+mn-cs"/>
        </a:defRPr>
      </a:lvl8pPr>
      <a:lvl9pPr marL="3730379" algn="l" defTabSz="93259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231">
          <p15:clr>
            <a:srgbClr val="5ACBF0"/>
          </p15:clr>
        </p15:guide>
        <p15:guide id="3" pos="999">
          <p15:clr>
            <a:srgbClr val="5ACBF0"/>
          </p15:clr>
        </p15:guide>
        <p15:guide id="4" pos="1767">
          <p15:clr>
            <a:srgbClr val="5ACBF0"/>
          </p15:clr>
        </p15:guide>
        <p15:guide id="5" pos="2535">
          <p15:clr>
            <a:srgbClr val="5ACBF0"/>
          </p15:clr>
        </p15:guide>
        <p15:guide id="6" pos="3303">
          <p15:clr>
            <a:srgbClr val="5ACBF0"/>
          </p15:clr>
        </p15:guide>
        <p15:guide id="8" pos="4070">
          <p15:clr>
            <a:srgbClr val="5ACBF0"/>
          </p15:clr>
        </p15:guide>
        <p15:guide id="9" pos="4838">
          <p15:clr>
            <a:srgbClr val="5ACBF0"/>
          </p15:clr>
        </p15:guide>
        <p15:guide id="11" pos="5606">
          <p15:clr>
            <a:srgbClr val="5ACBF0"/>
          </p15:clr>
        </p15:guide>
        <p15:guide id="12" pos="6374">
          <p15:clr>
            <a:srgbClr val="5ACBF0"/>
          </p15:clr>
        </p15:guide>
        <p15:guide id="14" pos="7142">
          <p15:clr>
            <a:srgbClr val="5ACBF0"/>
          </p15:clr>
        </p15:guide>
        <p15:guide id="15" pos="7602">
          <p15:clr>
            <a:srgbClr val="5ACBF0"/>
          </p15:clr>
        </p15:guide>
        <p15:guide id="16" pos="384">
          <p15:clr>
            <a:srgbClr val="C35EA4"/>
          </p15:clr>
        </p15:guide>
        <p15:guide id="17" pos="7449">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169" y="295278"/>
            <a:ext cx="11702551"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66168" y="1212855"/>
            <a:ext cx="11702553" cy="265515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9259826"/>
      </p:ext>
    </p:extLst>
  </p:cSld>
  <p:clrMap bg1="lt1" tx1="dk1" bg2="lt2" tx2="dk2" accent1="accent1" accent2="accent2" accent3="accent3" accent4="accent4" accent5="accent5" accent6="accent6" hlink="hlink" folHlink="folHlink"/>
  <p:sldLayoutIdLst>
    <p:sldLayoutId id="2147484321" r:id="rId1"/>
  </p:sldLayoutIdLst>
  <p:transition>
    <p:fade/>
  </p:transition>
  <p:txStyles>
    <p:titleStyle>
      <a:lvl1pPr algn="l" defTabSz="932594" rtl="0" eaLnBrk="1" latinLnBrk="0" hangingPunct="1">
        <a:lnSpc>
          <a:spcPct val="90000"/>
        </a:lnSpc>
        <a:spcBef>
          <a:spcPct val="0"/>
        </a:spcBef>
        <a:buNone/>
        <a:defRPr lang="en-US" sz="5867"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8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4" rtl="0" eaLnBrk="1" latinLnBrk="0" hangingPunct="1">
        <a:defRPr sz="1800" kern="1200">
          <a:solidFill>
            <a:schemeClr val="tx1"/>
          </a:solidFill>
          <a:latin typeface="+mn-lt"/>
          <a:ea typeface="+mn-ea"/>
          <a:cs typeface="+mn-cs"/>
        </a:defRPr>
      </a:lvl1pPr>
      <a:lvl2pPr marL="466298" algn="l" defTabSz="932594" rtl="0" eaLnBrk="1" latinLnBrk="0" hangingPunct="1">
        <a:defRPr sz="1800" kern="1200">
          <a:solidFill>
            <a:schemeClr val="tx1"/>
          </a:solidFill>
          <a:latin typeface="+mn-lt"/>
          <a:ea typeface="+mn-ea"/>
          <a:cs typeface="+mn-cs"/>
        </a:defRPr>
      </a:lvl2pPr>
      <a:lvl3pPr marL="932594" algn="l" defTabSz="932594" rtl="0" eaLnBrk="1" latinLnBrk="0" hangingPunct="1">
        <a:defRPr sz="1800" kern="1200">
          <a:solidFill>
            <a:schemeClr val="tx1"/>
          </a:solidFill>
          <a:latin typeface="+mn-lt"/>
          <a:ea typeface="+mn-ea"/>
          <a:cs typeface="+mn-cs"/>
        </a:defRPr>
      </a:lvl3pPr>
      <a:lvl4pPr marL="1398892" algn="l" defTabSz="932594" rtl="0" eaLnBrk="1" latinLnBrk="0" hangingPunct="1">
        <a:defRPr sz="1800" kern="1200">
          <a:solidFill>
            <a:schemeClr val="tx1"/>
          </a:solidFill>
          <a:latin typeface="+mn-lt"/>
          <a:ea typeface="+mn-ea"/>
          <a:cs typeface="+mn-cs"/>
        </a:defRPr>
      </a:lvl4pPr>
      <a:lvl5pPr marL="1865188" algn="l" defTabSz="932594" rtl="0" eaLnBrk="1" latinLnBrk="0" hangingPunct="1">
        <a:defRPr sz="1800" kern="1200">
          <a:solidFill>
            <a:schemeClr val="tx1"/>
          </a:solidFill>
          <a:latin typeface="+mn-lt"/>
          <a:ea typeface="+mn-ea"/>
          <a:cs typeface="+mn-cs"/>
        </a:defRPr>
      </a:lvl5pPr>
      <a:lvl6pPr marL="2331487" algn="l" defTabSz="932594" rtl="0" eaLnBrk="1" latinLnBrk="0" hangingPunct="1">
        <a:defRPr sz="1800" kern="1200">
          <a:solidFill>
            <a:schemeClr val="tx1"/>
          </a:solidFill>
          <a:latin typeface="+mn-lt"/>
          <a:ea typeface="+mn-ea"/>
          <a:cs typeface="+mn-cs"/>
        </a:defRPr>
      </a:lvl6pPr>
      <a:lvl7pPr marL="2797783" algn="l" defTabSz="932594" rtl="0" eaLnBrk="1" latinLnBrk="0" hangingPunct="1">
        <a:defRPr sz="1800" kern="1200">
          <a:solidFill>
            <a:schemeClr val="tx1"/>
          </a:solidFill>
          <a:latin typeface="+mn-lt"/>
          <a:ea typeface="+mn-ea"/>
          <a:cs typeface="+mn-cs"/>
        </a:defRPr>
      </a:lvl7pPr>
      <a:lvl8pPr marL="3264080" algn="l" defTabSz="932594" rtl="0" eaLnBrk="1" latinLnBrk="0" hangingPunct="1">
        <a:defRPr sz="1800" kern="1200">
          <a:solidFill>
            <a:schemeClr val="tx1"/>
          </a:solidFill>
          <a:latin typeface="+mn-lt"/>
          <a:ea typeface="+mn-ea"/>
          <a:cs typeface="+mn-cs"/>
        </a:defRPr>
      </a:lvl8pPr>
      <a:lvl9pPr marL="3730379" algn="l" defTabSz="93259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231">
          <p15:clr>
            <a:srgbClr val="5ACBF0"/>
          </p15:clr>
        </p15:guide>
        <p15:guide id="3" pos="999">
          <p15:clr>
            <a:srgbClr val="5ACBF0"/>
          </p15:clr>
        </p15:guide>
        <p15:guide id="4" pos="1767">
          <p15:clr>
            <a:srgbClr val="5ACBF0"/>
          </p15:clr>
        </p15:guide>
        <p15:guide id="5" pos="2535">
          <p15:clr>
            <a:srgbClr val="5ACBF0"/>
          </p15:clr>
        </p15:guide>
        <p15:guide id="6" pos="3303">
          <p15:clr>
            <a:srgbClr val="5ACBF0"/>
          </p15:clr>
        </p15:guide>
        <p15:guide id="7" pos="4070">
          <p15:clr>
            <a:srgbClr val="5ACBF0"/>
          </p15:clr>
        </p15:guide>
        <p15:guide id="8" pos="4838">
          <p15:clr>
            <a:srgbClr val="5ACBF0"/>
          </p15:clr>
        </p15:guide>
        <p15:guide id="9" pos="5606">
          <p15:clr>
            <a:srgbClr val="5ACBF0"/>
          </p15:clr>
        </p15:guide>
        <p15:guide id="10" pos="6374">
          <p15:clr>
            <a:srgbClr val="5ACBF0"/>
          </p15:clr>
        </p15:guide>
        <p15:guide id="11" pos="7142">
          <p15:clr>
            <a:srgbClr val="5ACBF0"/>
          </p15:clr>
        </p15:guide>
        <p15:guide id="12" pos="7602">
          <p15:clr>
            <a:srgbClr val="5ACBF0"/>
          </p15:clr>
        </p15:guide>
        <p15:guide id="13" pos="384">
          <p15:clr>
            <a:srgbClr val="C35EA4"/>
          </p15:clr>
        </p15:guide>
        <p15:guide id="14" pos="7449">
          <p15:clr>
            <a:srgbClr val="C35EA4"/>
          </p15:clr>
        </p15:guide>
        <p15:guide id="15" orient="horz" pos="763">
          <p15:clr>
            <a:srgbClr val="5ACBF0"/>
          </p15:clr>
        </p15:guide>
        <p15:guide id="16" orient="horz" pos="1339">
          <p15:clr>
            <a:srgbClr val="5ACBF0"/>
          </p15:clr>
        </p15:guide>
        <p15:guide id="17" orient="horz" pos="1915">
          <p15:clr>
            <a:srgbClr val="5ACBF0"/>
          </p15:clr>
        </p15:guide>
        <p15:guide id="18" orient="horz" pos="2491">
          <p15:clr>
            <a:srgbClr val="5ACBF0"/>
          </p15:clr>
        </p15:guide>
        <p15:guide id="19" orient="horz" pos="3067">
          <p15:clr>
            <a:srgbClr val="5ACBF0"/>
          </p15:clr>
        </p15:guide>
        <p15:guide id="20" orient="horz" pos="3643">
          <p15:clr>
            <a:srgbClr val="5ACBF0"/>
          </p15:clr>
        </p15:guide>
        <p15:guide id="21" orient="horz" pos="4219">
          <p15:clr>
            <a:srgbClr val="5ACBF0"/>
          </p15:clr>
        </p15:guide>
        <p15:guide id="22" orient="horz" pos="302">
          <p15:clr>
            <a:srgbClr val="C35EA4"/>
          </p15:clr>
        </p15:guide>
        <p15:guide id="23"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azure.microsoft.com/en-us/status/"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hyperlink" Target="https://msdnshared.blob.core.windows.net/media/2016/06/2-OMS-06-30-16.png" TargetMode="External"/><Relationship Id="rId2" Type="http://schemas.openxmlformats.org/officeDocument/2006/relationships/notesSlide" Target="../notesSlides/notesSlide55.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2.xml"/><Relationship Id="rId1" Type="http://schemas.openxmlformats.org/officeDocument/2006/relationships/slideLayout" Target="../slideLayouts/slideLayout5.xml"/><Relationship Id="rId5" Type="http://schemas.openxmlformats.org/officeDocument/2006/relationships/image" Target="../media/image50.png"/><Relationship Id="rId4" Type="http://schemas.openxmlformats.org/officeDocument/2006/relationships/image" Target="../media/image49.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4.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66.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67.xml"/><Relationship Id="rId1" Type="http://schemas.openxmlformats.org/officeDocument/2006/relationships/slideLayout" Target="../slideLayouts/slideLayout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64.emf"/></Relationships>
</file>

<file path=ppt/slides/_rels/slide7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66169" y="2354261"/>
            <a:ext cx="6994276" cy="1600215"/>
          </a:xfrm>
        </p:spPr>
        <p:txBody>
          <a:bodyPr/>
          <a:lstStyle/>
          <a:p>
            <a:r>
              <a:rPr lang="en-US" sz="5400" dirty="0">
                <a:latin typeface="Segoe UI Light" charset="0"/>
              </a:rPr>
              <a:t>Azure Solution Alignment Workshop</a:t>
            </a:r>
          </a:p>
        </p:txBody>
      </p:sp>
      <p:sp>
        <p:nvSpPr>
          <p:cNvPr id="7" name="Text Placeholder 2"/>
          <p:cNvSpPr txBox="1">
            <a:spLocks/>
          </p:cNvSpPr>
          <p:nvPr/>
        </p:nvSpPr>
        <p:spPr bwMode="auto">
          <a:xfrm>
            <a:off x="366168" y="4335461"/>
            <a:ext cx="7314889" cy="1356355"/>
          </a:xfrm>
          <a:prstGeom prst="rect">
            <a:avLst/>
          </a:prstGeom>
        </p:spPr>
        <p:txBody>
          <a:bodyPr vert="horz" wrap="square" lIns="146304" tIns="109728" rIns="146304" bIns="109728" rtlCol="0" anchor="t">
            <a:noAutofit/>
          </a:bodyPr>
          <a:lstStyle>
            <a:lvl1pPr marL="0" marR="0" indent="0" algn="l" defTabSz="932594" rtl="0" eaLnBrk="1" fontAlgn="auto" latinLnBrk="0" hangingPunct="1">
              <a:lnSpc>
                <a:spcPct val="90000"/>
              </a:lnSpc>
              <a:spcBef>
                <a:spcPts val="0"/>
              </a:spcBef>
              <a:spcAft>
                <a:spcPts val="0"/>
              </a:spcAft>
              <a:buClrTx/>
              <a:buSzPct val="90000"/>
              <a:buFont typeface="Arial" pitchFamily="34" charset="0"/>
              <a:buNone/>
              <a:tabLst/>
              <a:defRPr sz="3733" kern="1200" spc="0" baseline="0">
                <a:gradFill>
                  <a:gsLst>
                    <a:gs pos="16162">
                      <a:schemeClr val="tx1"/>
                    </a:gs>
                    <a:gs pos="43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Module 8a – Monitoring</a:t>
            </a:r>
          </a:p>
          <a:p>
            <a:endParaRPr lang="en-US" sz="1800" dirty="0">
              <a:latin typeface="+mn-lt"/>
            </a:endParaRPr>
          </a:p>
          <a:p>
            <a:endParaRPr lang="en-US" sz="1800" dirty="0">
              <a:latin typeface="+mn-lt"/>
            </a:endParaRPr>
          </a:p>
          <a:p>
            <a:endParaRPr lang="en-US" dirty="0">
              <a:latin typeface="+mn-lt"/>
            </a:endParaRPr>
          </a:p>
        </p:txBody>
      </p:sp>
    </p:spTree>
    <p:extLst>
      <p:ext uri="{BB962C8B-B14F-4D97-AF65-F5344CB8AC3E}">
        <p14:creationId xmlns:p14="http://schemas.microsoft.com/office/powerpoint/2010/main" val="3606994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8" y="1212851"/>
            <a:ext cx="11702553" cy="4727448"/>
          </a:xfrm>
        </p:spPr>
        <p:txBody>
          <a:bodyPr/>
          <a:lstStyle/>
          <a:p>
            <a:r>
              <a:rPr lang="en-US" dirty="0"/>
              <a:t>Collected with one-minute frequency</a:t>
            </a:r>
          </a:p>
          <a:p>
            <a:r>
              <a:rPr lang="en-US" dirty="0"/>
              <a:t>Retained for 30 days</a:t>
            </a:r>
          </a:p>
          <a:p>
            <a:r>
              <a:rPr lang="en-US" dirty="0"/>
              <a:t>Out-of-the-box (no setup or storage account required), only available for host metrics.</a:t>
            </a:r>
          </a:p>
          <a:p>
            <a:r>
              <a:rPr lang="en-US" dirty="0"/>
              <a:t>Azure extension required for Azure VM metrics. Specific logs to collect specified through XML file.</a:t>
            </a:r>
          </a:p>
          <a:p>
            <a:r>
              <a:rPr lang="en-US" dirty="0"/>
              <a:t>Export to Blob storage, Azure Event Hubs, or OMS. </a:t>
            </a:r>
          </a:p>
          <a:p>
            <a:r>
              <a:rPr lang="en-US" dirty="0"/>
              <a:t>Configure alert rules on metrics.</a:t>
            </a:r>
          </a:p>
        </p:txBody>
      </p:sp>
      <p:sp>
        <p:nvSpPr>
          <p:cNvPr id="3" name="Title 2"/>
          <p:cNvSpPr>
            <a:spLocks noGrp="1"/>
          </p:cNvSpPr>
          <p:nvPr>
            <p:ph type="title"/>
          </p:nvPr>
        </p:nvSpPr>
        <p:spPr/>
        <p:txBody>
          <a:bodyPr/>
          <a:lstStyle/>
          <a:p>
            <a:r>
              <a:rPr lang="en-US" dirty="0"/>
              <a:t>Metrics (performance counters)</a:t>
            </a:r>
          </a:p>
        </p:txBody>
      </p:sp>
    </p:spTree>
    <p:extLst>
      <p:ext uri="{BB962C8B-B14F-4D97-AF65-F5344CB8AC3E}">
        <p14:creationId xmlns:p14="http://schemas.microsoft.com/office/powerpoint/2010/main" val="16989914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Metrics (performance counters)</a:t>
            </a:r>
          </a:p>
        </p:txBody>
      </p:sp>
      <p:pic>
        <p:nvPicPr>
          <p:cNvPr id="5" name="Picture 4"/>
          <p:cNvPicPr>
            <a:picLocks noChangeAspect="1"/>
          </p:cNvPicPr>
          <p:nvPr/>
        </p:nvPicPr>
        <p:blipFill>
          <a:blip r:embed="rId3"/>
          <a:stretch>
            <a:fillRect/>
          </a:stretch>
        </p:blipFill>
        <p:spPr>
          <a:xfrm>
            <a:off x="578644" y="1439862"/>
            <a:ext cx="10848975" cy="4889926"/>
          </a:xfrm>
          <a:prstGeom prst="rect">
            <a:avLst/>
          </a:prstGeom>
        </p:spPr>
      </p:pic>
    </p:spTree>
    <p:extLst>
      <p:ext uri="{BB962C8B-B14F-4D97-AF65-F5344CB8AC3E}">
        <p14:creationId xmlns:p14="http://schemas.microsoft.com/office/powerpoint/2010/main" val="364578662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AE70F9-C232-470D-BE84-6F139638BE80}"/>
              </a:ext>
            </a:extLst>
          </p:cNvPr>
          <p:cNvSpPr>
            <a:spLocks noGrp="1"/>
          </p:cNvSpPr>
          <p:nvPr>
            <p:ph type="body" sz="quarter" idx="10"/>
          </p:nvPr>
        </p:nvSpPr>
        <p:spPr>
          <a:xfrm>
            <a:off x="518568" y="5402262"/>
            <a:ext cx="10956675" cy="1181862"/>
          </a:xfrm>
        </p:spPr>
        <p:txBody>
          <a:bodyPr/>
          <a:lstStyle/>
          <a:p>
            <a:pPr marL="0" indent="0">
              <a:buNone/>
            </a:pPr>
            <a:r>
              <a:rPr lang="en-US" dirty="0"/>
              <a:t>One-off resource monitoring should be the exception and not the rule. Only use when troubleshooting.</a:t>
            </a:r>
          </a:p>
        </p:txBody>
      </p:sp>
      <p:sp>
        <p:nvSpPr>
          <p:cNvPr id="3" name="Title 2">
            <a:extLst>
              <a:ext uri="{FF2B5EF4-FFF2-40B4-BE49-F238E27FC236}">
                <a16:creationId xmlns:a16="http://schemas.microsoft.com/office/drawing/2014/main" id="{EE05D30A-4ED3-44B7-9F04-C404487B809B}"/>
              </a:ext>
            </a:extLst>
          </p:cNvPr>
          <p:cNvSpPr>
            <a:spLocks noGrp="1"/>
          </p:cNvSpPr>
          <p:nvPr>
            <p:ph type="title"/>
          </p:nvPr>
        </p:nvSpPr>
        <p:spPr/>
        <p:txBody>
          <a:bodyPr/>
          <a:lstStyle/>
          <a:p>
            <a:r>
              <a:rPr lang="en-US" dirty="0"/>
              <a:t>Activity Log vs. Diagnostics Logs</a:t>
            </a:r>
          </a:p>
        </p:txBody>
      </p:sp>
      <p:sp>
        <p:nvSpPr>
          <p:cNvPr id="4" name="Text Placeholder 1">
            <a:extLst>
              <a:ext uri="{FF2B5EF4-FFF2-40B4-BE49-F238E27FC236}">
                <a16:creationId xmlns:a16="http://schemas.microsoft.com/office/drawing/2014/main" id="{3BE65A58-B3CC-402A-9327-36CBEEB03B19}"/>
              </a:ext>
            </a:extLst>
          </p:cNvPr>
          <p:cNvSpPr txBox="1">
            <a:spLocks/>
          </p:cNvSpPr>
          <p:nvPr/>
        </p:nvSpPr>
        <p:spPr>
          <a:xfrm>
            <a:off x="6598444" y="1212851"/>
            <a:ext cx="4708276" cy="4050340"/>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t>Diagnostic Log</a:t>
            </a:r>
          </a:p>
          <a:p>
            <a:pPr marL="0" indent="0">
              <a:buFont typeface="Arial" pitchFamily="34" charset="0"/>
              <a:buNone/>
            </a:pPr>
            <a:endParaRPr lang="en-US" dirty="0"/>
          </a:p>
          <a:p>
            <a:r>
              <a:rPr lang="en-US" sz="2800" dirty="0">
                <a:gradFill>
                  <a:gsLst>
                    <a:gs pos="1250">
                      <a:schemeClr val="tx1"/>
                    </a:gs>
                    <a:gs pos="100000">
                      <a:schemeClr val="tx1"/>
                    </a:gs>
                  </a:gsLst>
                  <a:lin ang="5400000" scaled="0"/>
                </a:gradFill>
                <a:latin typeface="+mn-lt"/>
              </a:rPr>
              <a:t>Performance Counters</a:t>
            </a:r>
          </a:p>
          <a:p>
            <a:r>
              <a:rPr lang="en-US" sz="2800" dirty="0">
                <a:gradFill>
                  <a:gsLst>
                    <a:gs pos="1250">
                      <a:schemeClr val="tx1"/>
                    </a:gs>
                    <a:gs pos="100000">
                      <a:schemeClr val="tx1"/>
                    </a:gs>
                  </a:gsLst>
                  <a:lin ang="5400000" scaled="0"/>
                </a:gradFill>
                <a:latin typeface="+mn-lt"/>
              </a:rPr>
              <a:t>Event logs (System, Application, Security)</a:t>
            </a:r>
          </a:p>
          <a:p>
            <a:r>
              <a:rPr lang="en-US" sz="2800" dirty="0">
                <a:gradFill>
                  <a:gsLst>
                    <a:gs pos="1250">
                      <a:schemeClr val="tx1"/>
                    </a:gs>
                    <a:gs pos="100000">
                      <a:schemeClr val="tx1"/>
                    </a:gs>
                  </a:gsLst>
                  <a:lin ang="5400000" scaled="0"/>
                </a:gradFill>
                <a:latin typeface="+mn-lt"/>
              </a:rPr>
              <a:t>IIS logs</a:t>
            </a:r>
          </a:p>
          <a:p>
            <a:r>
              <a:rPr lang="en-US" sz="2800" dirty="0">
                <a:gradFill>
                  <a:gsLst>
                    <a:gs pos="1250">
                      <a:schemeClr val="tx1"/>
                    </a:gs>
                    <a:gs pos="100000">
                      <a:schemeClr val="tx1"/>
                    </a:gs>
                  </a:gsLst>
                  <a:lin ang="5400000" scaled="0"/>
                </a:gradFill>
                <a:latin typeface="+mn-lt"/>
              </a:rPr>
              <a:t>Crash dump data</a:t>
            </a:r>
          </a:p>
          <a:p>
            <a:r>
              <a:rPr lang="en-US" sz="2800" dirty="0">
                <a:gradFill>
                  <a:gsLst>
                    <a:gs pos="1250">
                      <a:schemeClr val="tx1"/>
                    </a:gs>
                    <a:gs pos="100000">
                      <a:schemeClr val="tx1"/>
                    </a:gs>
                  </a:gsLst>
                  <a:lin ang="5400000" scaled="0"/>
                </a:gradFill>
                <a:latin typeface="+mn-lt"/>
              </a:rPr>
              <a:t>Custom Error Logs</a:t>
            </a:r>
          </a:p>
        </p:txBody>
      </p:sp>
      <p:sp>
        <p:nvSpPr>
          <p:cNvPr id="5" name="Text Placeholder 1">
            <a:extLst>
              <a:ext uri="{FF2B5EF4-FFF2-40B4-BE49-F238E27FC236}">
                <a16:creationId xmlns:a16="http://schemas.microsoft.com/office/drawing/2014/main" id="{51B53C9B-47D1-4D30-BFD4-EAE30FF44BF7}"/>
              </a:ext>
            </a:extLst>
          </p:cNvPr>
          <p:cNvSpPr txBox="1">
            <a:spLocks/>
          </p:cNvSpPr>
          <p:nvPr/>
        </p:nvSpPr>
        <p:spPr>
          <a:xfrm>
            <a:off x="518569" y="1365251"/>
            <a:ext cx="4708276" cy="3490186"/>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t>Activity Log</a:t>
            </a:r>
          </a:p>
          <a:p>
            <a:pPr marL="0" indent="0">
              <a:buFont typeface="Arial" pitchFamily="34" charset="0"/>
              <a:buNone/>
            </a:pPr>
            <a:endParaRPr lang="en-US" dirty="0"/>
          </a:p>
          <a:p>
            <a:r>
              <a:rPr lang="en-US" sz="2800" dirty="0">
                <a:gradFill>
                  <a:gsLst>
                    <a:gs pos="1250">
                      <a:schemeClr val="tx1"/>
                    </a:gs>
                    <a:gs pos="100000">
                      <a:schemeClr val="tx1"/>
                    </a:gs>
                  </a:gsLst>
                  <a:lin ang="5400000" scaled="0"/>
                </a:gradFill>
                <a:latin typeface="+mn-lt"/>
              </a:rPr>
              <a:t>Also called the audit log</a:t>
            </a:r>
          </a:p>
          <a:p>
            <a:r>
              <a:rPr lang="en-US" sz="2800" dirty="0">
                <a:gradFill>
                  <a:gsLst>
                    <a:gs pos="1250">
                      <a:schemeClr val="tx1"/>
                    </a:gs>
                    <a:gs pos="100000">
                      <a:schemeClr val="tx1"/>
                    </a:gs>
                  </a:gsLst>
                  <a:lin ang="5400000" scaled="0"/>
                </a:gradFill>
                <a:latin typeface="+mn-lt"/>
              </a:rPr>
              <a:t>Records operational details</a:t>
            </a:r>
          </a:p>
          <a:p>
            <a:r>
              <a:rPr lang="en-US" sz="2800" dirty="0">
                <a:gradFill>
                  <a:gsLst>
                    <a:gs pos="1250">
                      <a:schemeClr val="tx1"/>
                    </a:gs>
                    <a:gs pos="100000">
                      <a:schemeClr val="tx1"/>
                    </a:gs>
                  </a:gsLst>
                  <a:lin ang="5400000" scaled="0"/>
                </a:gradFill>
                <a:latin typeface="+mn-lt"/>
              </a:rPr>
              <a:t>Who did what and when in Azure</a:t>
            </a:r>
          </a:p>
        </p:txBody>
      </p:sp>
    </p:spTree>
    <p:extLst>
      <p:ext uri="{BB962C8B-B14F-4D97-AF65-F5344CB8AC3E}">
        <p14:creationId xmlns:p14="http://schemas.microsoft.com/office/powerpoint/2010/main" val="379891715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9" y="1212850"/>
            <a:ext cx="6079875" cy="4418012"/>
          </a:xfrm>
        </p:spPr>
        <p:txBody>
          <a:bodyPr/>
          <a:lstStyle/>
          <a:p>
            <a:r>
              <a:rPr lang="en-US" sz="3200" dirty="0"/>
              <a:t>Diagnostics from a specific resource</a:t>
            </a:r>
          </a:p>
          <a:p>
            <a:r>
              <a:rPr lang="en-US" sz="3200" dirty="0"/>
              <a:t>Logs contents vary by resource type </a:t>
            </a:r>
          </a:p>
          <a:p>
            <a:r>
              <a:rPr lang="en-US" sz="3200" dirty="0"/>
              <a:t>Logging needs to be enabled.</a:t>
            </a:r>
          </a:p>
          <a:p>
            <a:r>
              <a:rPr lang="en-US" sz="3200" dirty="0"/>
              <a:t>Can be stored in Storage account, streamed to Event Hubs, or sent to OMS Log Analytics</a:t>
            </a:r>
          </a:p>
          <a:p>
            <a:r>
              <a:rPr lang="en-US" sz="3200" dirty="0"/>
              <a:t>365-day retention with storage account </a:t>
            </a:r>
          </a:p>
        </p:txBody>
      </p:sp>
      <p:sp>
        <p:nvSpPr>
          <p:cNvPr id="3" name="Title 2"/>
          <p:cNvSpPr>
            <a:spLocks noGrp="1"/>
          </p:cNvSpPr>
          <p:nvPr>
            <p:ph type="title"/>
          </p:nvPr>
        </p:nvSpPr>
        <p:spPr/>
        <p:txBody>
          <a:bodyPr/>
          <a:lstStyle/>
          <a:p>
            <a:r>
              <a:rPr lang="en-US" dirty="0"/>
              <a:t>Diagnostic Logs</a:t>
            </a:r>
          </a:p>
        </p:txBody>
      </p:sp>
      <p:sp>
        <p:nvSpPr>
          <p:cNvPr id="2" name="AutoShape 2" descr="Logical placement of Diagnostic Logs">
            <a:extLst>
              <a:ext uri="{FF2B5EF4-FFF2-40B4-BE49-F238E27FC236}">
                <a16:creationId xmlns:a16="http://schemas.microsoft.com/office/drawing/2014/main" id="{2FE4A794-FA55-41AF-8AC9-85E381B97CBB}"/>
              </a:ext>
            </a:extLst>
          </p:cNvPr>
          <p:cNvSpPr>
            <a:spLocks noChangeAspect="1" noChangeArrowheads="1"/>
          </p:cNvSpPr>
          <p:nvPr/>
        </p:nvSpPr>
        <p:spPr bwMode="auto">
          <a:xfrm>
            <a:off x="6064250"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50FDC5AB-9CF7-4A59-819D-1788AC61E832}"/>
              </a:ext>
            </a:extLst>
          </p:cNvPr>
          <p:cNvPicPr>
            <a:picLocks noChangeAspect="1"/>
          </p:cNvPicPr>
          <p:nvPr/>
        </p:nvPicPr>
        <p:blipFill>
          <a:blip r:embed="rId3"/>
          <a:stretch>
            <a:fillRect/>
          </a:stretch>
        </p:blipFill>
        <p:spPr>
          <a:xfrm>
            <a:off x="6578222" y="728542"/>
            <a:ext cx="5358319" cy="5715000"/>
          </a:xfrm>
          <a:prstGeom prst="rect">
            <a:avLst/>
          </a:prstGeom>
        </p:spPr>
      </p:pic>
    </p:spTree>
    <p:extLst>
      <p:ext uri="{BB962C8B-B14F-4D97-AF65-F5344CB8AC3E}">
        <p14:creationId xmlns:p14="http://schemas.microsoft.com/office/powerpoint/2010/main" val="416577463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Diagnostic Logs</a:t>
            </a:r>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8644" y="1439862"/>
            <a:ext cx="10789444" cy="2848036"/>
          </a:xfrm>
          <a:prstGeom prst="rect">
            <a:avLst/>
          </a:prstGeom>
        </p:spPr>
      </p:pic>
    </p:spTree>
    <p:extLst>
      <p:ext uri="{BB962C8B-B14F-4D97-AF65-F5344CB8AC3E}">
        <p14:creationId xmlns:p14="http://schemas.microsoft.com/office/powerpoint/2010/main" val="51501413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9" y="1212850"/>
            <a:ext cx="5165475" cy="5613845"/>
          </a:xfrm>
        </p:spPr>
        <p:txBody>
          <a:bodyPr/>
          <a:lstStyle/>
          <a:p>
            <a:r>
              <a:rPr lang="en-US" sz="2400" dirty="0"/>
              <a:t>Formerly called “Audit Logs” or “Operational Logs” </a:t>
            </a:r>
          </a:p>
          <a:p>
            <a:r>
              <a:rPr lang="en-US" sz="2400" dirty="0"/>
              <a:t>Logs operations performed on resources in subscription. Who is doing what on your resources?</a:t>
            </a:r>
          </a:p>
          <a:p>
            <a:r>
              <a:rPr lang="en-US" sz="2400" dirty="0"/>
              <a:t>Excellent source for security admins to get audit trails for Azure resources</a:t>
            </a:r>
          </a:p>
          <a:p>
            <a:r>
              <a:rPr lang="en-US" sz="2400" dirty="0"/>
              <a:t>Retained for 90 days </a:t>
            </a:r>
          </a:p>
          <a:p>
            <a:r>
              <a:rPr lang="en-US" sz="2400" dirty="0"/>
              <a:t>Export to Blob storage or stream to Event Hub and analyze with Power BI</a:t>
            </a:r>
          </a:p>
          <a:p>
            <a:r>
              <a:rPr lang="en-US" sz="2400" dirty="0"/>
              <a:t>Create email or </a:t>
            </a:r>
            <a:r>
              <a:rPr lang="en-US" sz="2400" dirty="0" err="1"/>
              <a:t>webhook</a:t>
            </a:r>
            <a:r>
              <a:rPr lang="en-US" sz="2400" dirty="0"/>
              <a:t> triggers off events</a:t>
            </a:r>
          </a:p>
          <a:p>
            <a:endParaRPr lang="en-US" sz="2400" dirty="0"/>
          </a:p>
        </p:txBody>
      </p:sp>
      <p:sp>
        <p:nvSpPr>
          <p:cNvPr id="3" name="Title 2"/>
          <p:cNvSpPr>
            <a:spLocks noGrp="1"/>
          </p:cNvSpPr>
          <p:nvPr>
            <p:ph type="title"/>
          </p:nvPr>
        </p:nvSpPr>
        <p:spPr/>
        <p:txBody>
          <a:bodyPr/>
          <a:lstStyle/>
          <a:p>
            <a:r>
              <a:rPr lang="en-US" dirty="0"/>
              <a:t>Activity Logs</a:t>
            </a:r>
          </a:p>
        </p:txBody>
      </p:sp>
      <p:pic>
        <p:nvPicPr>
          <p:cNvPr id="5" name="Picture 4">
            <a:extLst>
              <a:ext uri="{FF2B5EF4-FFF2-40B4-BE49-F238E27FC236}">
                <a16:creationId xmlns:a16="http://schemas.microsoft.com/office/drawing/2014/main" id="{98DC4539-6850-422F-A123-A5CAC229BC7D}"/>
              </a:ext>
            </a:extLst>
          </p:cNvPr>
          <p:cNvPicPr>
            <a:picLocks noChangeAspect="1"/>
          </p:cNvPicPr>
          <p:nvPr/>
        </p:nvPicPr>
        <p:blipFill>
          <a:blip r:embed="rId3"/>
          <a:stretch>
            <a:fillRect/>
          </a:stretch>
        </p:blipFill>
        <p:spPr>
          <a:xfrm>
            <a:off x="5226844" y="1058862"/>
            <a:ext cx="6990946" cy="5334000"/>
          </a:xfrm>
          <a:prstGeom prst="rect">
            <a:avLst/>
          </a:prstGeom>
        </p:spPr>
      </p:pic>
    </p:spTree>
    <p:extLst>
      <p:ext uri="{BB962C8B-B14F-4D97-AF65-F5344CB8AC3E}">
        <p14:creationId xmlns:p14="http://schemas.microsoft.com/office/powerpoint/2010/main" val="278899265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Activity Logs</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8644" y="1439862"/>
            <a:ext cx="11246644" cy="4829441"/>
          </a:xfrm>
          <a:prstGeom prst="rect">
            <a:avLst/>
          </a:prstGeom>
        </p:spPr>
      </p:pic>
    </p:spTree>
    <p:extLst>
      <p:ext uri="{BB962C8B-B14F-4D97-AF65-F5344CB8AC3E}">
        <p14:creationId xmlns:p14="http://schemas.microsoft.com/office/powerpoint/2010/main" val="416725686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8" y="1212851"/>
            <a:ext cx="11702553" cy="4982903"/>
          </a:xfrm>
        </p:spPr>
        <p:txBody>
          <a:bodyPr/>
          <a:lstStyle/>
          <a:p>
            <a:pPr marL="0" indent="0" fontAlgn="base">
              <a:buNone/>
            </a:pPr>
            <a:r>
              <a:rPr lang="en-US" sz="2800" dirty="0"/>
              <a:t>This alert triggers when the value of a specified </a:t>
            </a:r>
            <a:r>
              <a:rPr lang="en-US" sz="2800" b="1" dirty="0"/>
              <a:t>metric</a:t>
            </a:r>
            <a:r>
              <a:rPr lang="en-US" sz="2800" dirty="0"/>
              <a:t> crosses a threshold that you assign in either direction. That is, it triggers both when the condition is first met and then afterward when that condition is no longer being met.  </a:t>
            </a:r>
          </a:p>
          <a:p>
            <a:pPr marL="0" indent="0" fontAlgn="base">
              <a:buNone/>
            </a:pPr>
            <a:endParaRPr lang="en-US" sz="2800" dirty="0"/>
          </a:p>
          <a:p>
            <a:pPr marL="0" indent="0" fontAlgn="base">
              <a:buNone/>
            </a:pPr>
            <a:r>
              <a:rPr lang="en-US" sz="2800" dirty="0"/>
              <a:t>You can configure an alert to do the following actions: </a:t>
            </a:r>
          </a:p>
          <a:p>
            <a:pPr lvl="1" fontAlgn="base"/>
            <a:r>
              <a:rPr lang="en-US" sz="1800" dirty="0"/>
              <a:t>Send email notifications to the service administrator, to co-administrators, or to additional email addresses that you specify. </a:t>
            </a:r>
          </a:p>
          <a:p>
            <a:pPr lvl="1" fontAlgn="base"/>
            <a:r>
              <a:rPr lang="en-US" sz="1800" dirty="0"/>
              <a:t>Call a </a:t>
            </a:r>
            <a:r>
              <a:rPr lang="en-US" sz="1800" dirty="0" err="1"/>
              <a:t>webhook</a:t>
            </a:r>
            <a:r>
              <a:rPr lang="en-US" sz="1800" dirty="0"/>
              <a:t>, which enables you to launch additional automation actions. Examples include calling: </a:t>
            </a:r>
          </a:p>
          <a:p>
            <a:pPr lvl="1" fontAlgn="base"/>
            <a:r>
              <a:rPr lang="en-US" sz="1800" dirty="0"/>
              <a:t>Azure Automation Runbook </a:t>
            </a:r>
          </a:p>
          <a:p>
            <a:pPr lvl="1" fontAlgn="base"/>
            <a:r>
              <a:rPr lang="en-US" sz="1800" dirty="0"/>
              <a:t>Azure Function </a:t>
            </a:r>
          </a:p>
          <a:p>
            <a:pPr lvl="1" fontAlgn="base"/>
            <a:r>
              <a:rPr lang="en-US" sz="1800" dirty="0"/>
              <a:t>Azure Logic App </a:t>
            </a:r>
          </a:p>
          <a:p>
            <a:pPr lvl="1" fontAlgn="base"/>
            <a:r>
              <a:rPr lang="en-US" sz="1800" dirty="0"/>
              <a:t>a third-party service</a:t>
            </a:r>
          </a:p>
          <a:p>
            <a:pPr marL="0" indent="0" fontAlgn="base">
              <a:buNone/>
            </a:pPr>
            <a:endParaRPr lang="en-US" dirty="0"/>
          </a:p>
        </p:txBody>
      </p:sp>
      <p:sp>
        <p:nvSpPr>
          <p:cNvPr id="3" name="Title 2"/>
          <p:cNvSpPr>
            <a:spLocks noGrp="1"/>
          </p:cNvSpPr>
          <p:nvPr>
            <p:ph type="title"/>
          </p:nvPr>
        </p:nvSpPr>
        <p:spPr/>
        <p:txBody>
          <a:bodyPr/>
          <a:lstStyle/>
          <a:p>
            <a:r>
              <a:rPr lang="en-US" dirty="0"/>
              <a:t>Metric Alerts</a:t>
            </a:r>
          </a:p>
        </p:txBody>
      </p:sp>
    </p:spTree>
    <p:extLst>
      <p:ext uri="{BB962C8B-B14F-4D97-AF65-F5344CB8AC3E}">
        <p14:creationId xmlns:p14="http://schemas.microsoft.com/office/powerpoint/2010/main" val="387938304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8" y="1212851"/>
            <a:ext cx="11702553" cy="4185761"/>
          </a:xfrm>
        </p:spPr>
        <p:txBody>
          <a:bodyPr/>
          <a:lstStyle/>
          <a:p>
            <a:pPr marL="0" indent="0" fontAlgn="base">
              <a:buNone/>
            </a:pPr>
            <a:r>
              <a:rPr lang="en-US" sz="3200" dirty="0"/>
              <a:t>This alert can trigger when a particular event occurs on a resource, or when a service notification is posted to your subscription. </a:t>
            </a:r>
          </a:p>
          <a:p>
            <a:pPr marL="0" indent="0" fontAlgn="base">
              <a:buNone/>
            </a:pPr>
            <a:r>
              <a:rPr lang="en-US" sz="3200" dirty="0"/>
              <a:t> </a:t>
            </a:r>
          </a:p>
          <a:p>
            <a:pPr marL="0" indent="0" fontAlgn="base">
              <a:buNone/>
            </a:pPr>
            <a:r>
              <a:rPr lang="en-US" sz="3200" dirty="0"/>
              <a:t>You can configure an alert to do the following actions: </a:t>
            </a:r>
          </a:p>
          <a:p>
            <a:pPr fontAlgn="base"/>
            <a:r>
              <a:rPr lang="en-US" sz="2000" dirty="0">
                <a:gradFill>
                  <a:gsLst>
                    <a:gs pos="1250">
                      <a:schemeClr val="tx1"/>
                    </a:gs>
                    <a:gs pos="100000">
                      <a:schemeClr val="tx1"/>
                    </a:gs>
                  </a:gsLst>
                  <a:lin ang="5400000" scaled="0"/>
                </a:gradFill>
                <a:latin typeface="+mn-lt"/>
              </a:rPr>
              <a:t>Trigger whenever a specific event occurs one of the resources under your subscription </a:t>
            </a:r>
          </a:p>
          <a:p>
            <a:pPr fontAlgn="base"/>
            <a:r>
              <a:rPr lang="en-US" sz="2000" dirty="0">
                <a:gradFill>
                  <a:gsLst>
                    <a:gs pos="1250">
                      <a:schemeClr val="tx1"/>
                    </a:gs>
                    <a:gs pos="100000">
                      <a:schemeClr val="tx1"/>
                    </a:gs>
                  </a:gsLst>
                  <a:lin ang="5400000" scaled="0"/>
                </a:gradFill>
                <a:latin typeface="+mn-lt"/>
              </a:rPr>
              <a:t>Trigger whenever a service notification is posted to your subscription </a:t>
            </a:r>
          </a:p>
          <a:p>
            <a:pPr fontAlgn="base"/>
            <a:r>
              <a:rPr lang="en-US" sz="2000" dirty="0">
                <a:gradFill>
                  <a:gsLst>
                    <a:gs pos="1250">
                      <a:schemeClr val="tx1"/>
                    </a:gs>
                    <a:gs pos="100000">
                      <a:schemeClr val="tx1"/>
                    </a:gs>
                  </a:gsLst>
                  <a:lin ang="5400000" scaled="0"/>
                </a:gradFill>
                <a:latin typeface="+mn-lt"/>
              </a:rPr>
              <a:t>Alert members of an action group via </a:t>
            </a:r>
          </a:p>
          <a:p>
            <a:pPr fontAlgn="base"/>
            <a:r>
              <a:rPr lang="en-US" sz="2000" dirty="0">
                <a:gradFill>
                  <a:gsLst>
                    <a:gs pos="1250">
                      <a:schemeClr val="tx1"/>
                    </a:gs>
                    <a:gs pos="100000">
                      <a:schemeClr val="tx1"/>
                    </a:gs>
                  </a:gsLst>
                  <a:lin ang="5400000" scaled="0"/>
                </a:gradFill>
                <a:latin typeface="+mn-lt"/>
              </a:rPr>
              <a:t>SMS </a:t>
            </a:r>
          </a:p>
          <a:p>
            <a:pPr fontAlgn="base"/>
            <a:r>
              <a:rPr lang="en-US" sz="2000" dirty="0">
                <a:gradFill>
                  <a:gsLst>
                    <a:gs pos="1250">
                      <a:schemeClr val="tx1"/>
                    </a:gs>
                    <a:gs pos="100000">
                      <a:schemeClr val="tx1"/>
                    </a:gs>
                  </a:gsLst>
                  <a:lin ang="5400000" scaled="0"/>
                </a:gradFill>
                <a:latin typeface="+mn-lt"/>
              </a:rPr>
              <a:t>Email </a:t>
            </a:r>
          </a:p>
          <a:p>
            <a:pPr fontAlgn="base"/>
            <a:r>
              <a:rPr lang="en-US" sz="2000" dirty="0" err="1">
                <a:gradFill>
                  <a:gsLst>
                    <a:gs pos="1250">
                      <a:schemeClr val="tx1"/>
                    </a:gs>
                    <a:gs pos="100000">
                      <a:schemeClr val="tx1"/>
                    </a:gs>
                  </a:gsLst>
                  <a:lin ang="5400000" scaled="0"/>
                </a:gradFill>
                <a:latin typeface="+mn-lt"/>
              </a:rPr>
              <a:t>Webhook</a:t>
            </a:r>
            <a:endParaRPr lang="en-US" sz="2000" dirty="0">
              <a:gradFill>
                <a:gsLst>
                  <a:gs pos="1250">
                    <a:schemeClr val="tx1"/>
                  </a:gs>
                  <a:gs pos="100000">
                    <a:schemeClr val="tx1"/>
                  </a:gs>
                </a:gsLst>
                <a:lin ang="5400000" scaled="0"/>
              </a:gradFill>
              <a:latin typeface="+mn-lt"/>
            </a:endParaRPr>
          </a:p>
        </p:txBody>
      </p:sp>
      <p:sp>
        <p:nvSpPr>
          <p:cNvPr id="3" name="Title 2"/>
          <p:cNvSpPr>
            <a:spLocks noGrp="1"/>
          </p:cNvSpPr>
          <p:nvPr>
            <p:ph type="title"/>
          </p:nvPr>
        </p:nvSpPr>
        <p:spPr/>
        <p:txBody>
          <a:bodyPr/>
          <a:lstStyle/>
          <a:p>
            <a:r>
              <a:rPr lang="en-US" dirty="0"/>
              <a:t>Activity Log Alerts</a:t>
            </a:r>
          </a:p>
        </p:txBody>
      </p:sp>
    </p:spTree>
    <p:extLst>
      <p:ext uri="{BB962C8B-B14F-4D97-AF65-F5344CB8AC3E}">
        <p14:creationId xmlns:p14="http://schemas.microsoft.com/office/powerpoint/2010/main" val="126593394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Alerts</a:t>
            </a:r>
          </a:p>
        </p:txBody>
      </p:sp>
      <p:pic>
        <p:nvPicPr>
          <p:cNvPr id="5" name="Picture 4"/>
          <p:cNvPicPr>
            <a:picLocks noChangeAspect="1"/>
          </p:cNvPicPr>
          <p:nvPr/>
        </p:nvPicPr>
        <p:blipFill>
          <a:blip r:embed="rId3"/>
          <a:stretch>
            <a:fillRect/>
          </a:stretch>
        </p:blipFill>
        <p:spPr>
          <a:xfrm>
            <a:off x="6979444" y="220662"/>
            <a:ext cx="4724400" cy="6556894"/>
          </a:xfrm>
          <a:prstGeom prst="rect">
            <a:avLst/>
          </a:prstGeom>
        </p:spPr>
      </p:pic>
      <p:pic>
        <p:nvPicPr>
          <p:cNvPr id="2" name="Picture 1">
            <a:extLst>
              <a:ext uri="{FF2B5EF4-FFF2-40B4-BE49-F238E27FC236}">
                <a16:creationId xmlns:a16="http://schemas.microsoft.com/office/drawing/2014/main" id="{B5CE34F9-537D-4724-86F3-4D5D8584C16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78644" y="1516062"/>
            <a:ext cx="5800725" cy="5031842"/>
          </a:xfrm>
          <a:prstGeom prst="rect">
            <a:avLst/>
          </a:prstGeom>
        </p:spPr>
      </p:pic>
    </p:spTree>
    <p:extLst>
      <p:ext uri="{BB962C8B-B14F-4D97-AF65-F5344CB8AC3E}">
        <p14:creationId xmlns:p14="http://schemas.microsoft.com/office/powerpoint/2010/main" val="73912380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8" y="1212851"/>
            <a:ext cx="11702553" cy="6044732"/>
          </a:xfrm>
        </p:spPr>
        <p:txBody>
          <a:bodyPr/>
          <a:lstStyle/>
          <a:p>
            <a:r>
              <a:rPr lang="en-US" sz="3200" dirty="0"/>
              <a:t>Azure Monitoring overview and offerings</a:t>
            </a:r>
          </a:p>
          <a:p>
            <a:r>
              <a:rPr lang="en-US" sz="3200" dirty="0"/>
              <a:t>Azure Monitor (built-in monitoring)</a:t>
            </a:r>
          </a:p>
          <a:p>
            <a:r>
              <a:rPr lang="en-US" sz="3200" dirty="0"/>
              <a:t>Azure Network Watcher</a:t>
            </a:r>
          </a:p>
          <a:p>
            <a:r>
              <a:rPr lang="en-US" sz="3200" dirty="0"/>
              <a:t>Azure Advisor</a:t>
            </a:r>
          </a:p>
          <a:p>
            <a:r>
              <a:rPr lang="en-US" sz="3200" dirty="0"/>
              <a:t>Azure Security Center</a:t>
            </a:r>
          </a:p>
          <a:p>
            <a:r>
              <a:rPr lang="en-US" sz="3200" dirty="0"/>
              <a:t>OMS overview</a:t>
            </a:r>
          </a:p>
          <a:p>
            <a:r>
              <a:rPr lang="en-US" sz="3200" dirty="0"/>
              <a:t>Log Analytics (part of OMS)</a:t>
            </a:r>
          </a:p>
          <a:p>
            <a:r>
              <a:rPr lang="en-US" sz="3200" dirty="0"/>
              <a:t>Application Insights</a:t>
            </a:r>
          </a:p>
          <a:p>
            <a:r>
              <a:rPr lang="en-US" sz="3200" dirty="0"/>
              <a:t>SCOM</a:t>
            </a:r>
          </a:p>
          <a:p>
            <a:r>
              <a:rPr lang="en-US" sz="3200" dirty="0"/>
              <a:t>Key decisions</a:t>
            </a:r>
          </a:p>
          <a:p>
            <a:endParaRPr lang="en-US" sz="3200" dirty="0"/>
          </a:p>
        </p:txBody>
      </p:sp>
      <p:sp>
        <p:nvSpPr>
          <p:cNvPr id="3" name="Title 2"/>
          <p:cNvSpPr>
            <a:spLocks noGrp="1"/>
          </p:cNvSpPr>
          <p:nvPr>
            <p:ph type="title"/>
          </p:nvPr>
        </p:nvSpPr>
        <p:spPr/>
        <p:txBody>
          <a:bodyPr/>
          <a:lstStyle/>
          <a:p>
            <a:r>
              <a:rPr lang="en-US" dirty="0"/>
              <a:t>High-level agenda</a:t>
            </a:r>
          </a:p>
        </p:txBody>
      </p:sp>
    </p:spTree>
    <p:extLst>
      <p:ext uri="{BB962C8B-B14F-4D97-AF65-F5344CB8AC3E}">
        <p14:creationId xmlns:p14="http://schemas.microsoft.com/office/powerpoint/2010/main" val="64954481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Watcher</a:t>
            </a:r>
          </a:p>
        </p:txBody>
      </p:sp>
    </p:spTree>
    <p:extLst>
      <p:ext uri="{BB962C8B-B14F-4D97-AF65-F5344CB8AC3E}">
        <p14:creationId xmlns:p14="http://schemas.microsoft.com/office/powerpoint/2010/main" val="276858949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8" y="1212851"/>
            <a:ext cx="11702553" cy="4789003"/>
          </a:xfrm>
        </p:spPr>
        <p:txBody>
          <a:bodyPr/>
          <a:lstStyle/>
          <a:p>
            <a:pPr marL="0" indent="0">
              <a:buNone/>
            </a:pPr>
            <a:r>
              <a:rPr lang="en-US" sz="3200" dirty="0"/>
              <a:t>Regional service that enables monitoring and diagnosing through insights on the following Azure network resources:</a:t>
            </a:r>
          </a:p>
          <a:p>
            <a:r>
              <a:rPr lang="en-US" sz="3200" dirty="0"/>
              <a:t>Topology: </a:t>
            </a:r>
            <a:r>
              <a:rPr lang="en-US" sz="2800" dirty="0">
                <a:solidFill>
                  <a:srgbClr val="000000"/>
                </a:solidFill>
              </a:rPr>
              <a:t>Network level graphical topology on Azure networking resources. </a:t>
            </a:r>
          </a:p>
          <a:p>
            <a:r>
              <a:rPr lang="en-US" sz="3200" dirty="0"/>
              <a:t>Variable Packet Capture: </a:t>
            </a:r>
            <a:r>
              <a:rPr lang="en-US" sz="2800" dirty="0">
                <a:solidFill>
                  <a:srgbClr val="000000"/>
                </a:solidFill>
              </a:rPr>
              <a:t>Captures packet data in/out of a VM. Can be stored in blob storage and locally in .cap format.</a:t>
            </a:r>
          </a:p>
          <a:p>
            <a:r>
              <a:rPr lang="en-US" sz="3200" dirty="0"/>
              <a:t>IP flow verify: </a:t>
            </a:r>
            <a:r>
              <a:rPr lang="en-US" sz="2800" dirty="0">
                <a:solidFill>
                  <a:srgbClr val="000000"/>
                </a:solidFill>
              </a:rPr>
              <a:t>Checks if packet is allowed/denied by NSGs based on 5-tuple packet info.</a:t>
            </a:r>
          </a:p>
          <a:p>
            <a:r>
              <a:rPr lang="en-US" sz="3200" dirty="0"/>
              <a:t>Next hop: </a:t>
            </a:r>
            <a:r>
              <a:rPr lang="en-US" sz="2800" dirty="0">
                <a:solidFill>
                  <a:srgbClr val="000000"/>
                </a:solidFill>
              </a:rPr>
              <a:t>Determines next hop for packets being routed in the Azure Network fabric for UDR troubleshooting.</a:t>
            </a:r>
            <a:endParaRPr lang="en-US" sz="3200" dirty="0">
              <a:solidFill>
                <a:srgbClr val="000000"/>
              </a:solidFill>
            </a:endParaRPr>
          </a:p>
        </p:txBody>
      </p:sp>
      <p:sp>
        <p:nvSpPr>
          <p:cNvPr id="3" name="Title 2"/>
          <p:cNvSpPr>
            <a:spLocks noGrp="1"/>
          </p:cNvSpPr>
          <p:nvPr>
            <p:ph type="title"/>
          </p:nvPr>
        </p:nvSpPr>
        <p:spPr/>
        <p:txBody>
          <a:bodyPr/>
          <a:lstStyle/>
          <a:p>
            <a:r>
              <a:rPr lang="en-US" dirty="0"/>
              <a:t>What is Network Watcher?</a:t>
            </a:r>
          </a:p>
        </p:txBody>
      </p:sp>
    </p:spTree>
    <p:extLst>
      <p:ext uri="{BB962C8B-B14F-4D97-AF65-F5344CB8AC3E}">
        <p14:creationId xmlns:p14="http://schemas.microsoft.com/office/powerpoint/2010/main" val="177548373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Topology</a:t>
            </a:r>
          </a:p>
        </p:txBody>
      </p:sp>
      <p:pic>
        <p:nvPicPr>
          <p:cNvPr id="7" name="Picture 6">
            <a:extLst>
              <a:ext uri="{FF2B5EF4-FFF2-40B4-BE49-F238E27FC236}">
                <a16:creationId xmlns:a16="http://schemas.microsoft.com/office/drawing/2014/main" id="{1818F0B8-E3DF-469F-8037-6A932FE4197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37565" y="1439862"/>
            <a:ext cx="10159758" cy="4713010"/>
          </a:xfrm>
          <a:prstGeom prst="rect">
            <a:avLst/>
          </a:prstGeom>
        </p:spPr>
      </p:pic>
    </p:spTree>
    <p:extLst>
      <p:ext uri="{BB962C8B-B14F-4D97-AF65-F5344CB8AC3E}">
        <p14:creationId xmlns:p14="http://schemas.microsoft.com/office/powerpoint/2010/main" val="146614108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8" y="1212851"/>
            <a:ext cx="11702553" cy="4345805"/>
          </a:xfrm>
        </p:spPr>
        <p:txBody>
          <a:bodyPr/>
          <a:lstStyle/>
          <a:p>
            <a:r>
              <a:rPr lang="en-US" sz="3200" dirty="0"/>
              <a:t>Security Group View: </a:t>
            </a:r>
            <a:r>
              <a:rPr lang="en-US" sz="2800" dirty="0">
                <a:solidFill>
                  <a:srgbClr val="000000"/>
                </a:solidFill>
              </a:rPr>
              <a:t>Gets effective and applied security rules that are applied on a VM.</a:t>
            </a:r>
          </a:p>
          <a:p>
            <a:r>
              <a:rPr lang="en-US" sz="3200" dirty="0"/>
              <a:t>NSG Flow Logging: </a:t>
            </a:r>
            <a:r>
              <a:rPr lang="en-US" sz="2800" dirty="0">
                <a:solidFill>
                  <a:srgbClr val="000000"/>
                </a:solidFill>
              </a:rPr>
              <a:t>NSGs logs on traffic that is denied/allowed</a:t>
            </a:r>
          </a:p>
          <a:p>
            <a:r>
              <a:rPr lang="en-US" sz="3200" dirty="0"/>
              <a:t>Virtual Network Gateway and Connection troubleshooting: </a:t>
            </a:r>
            <a:r>
              <a:rPr lang="en-US" sz="2800" dirty="0">
                <a:solidFill>
                  <a:srgbClr val="000000"/>
                </a:solidFill>
              </a:rPr>
              <a:t>Troubleshoot Virtual Network Gateways and Connections.</a:t>
            </a:r>
          </a:p>
          <a:p>
            <a:r>
              <a:rPr lang="en-US" sz="3200" dirty="0"/>
              <a:t>Network subscription limits: </a:t>
            </a:r>
            <a:r>
              <a:rPr lang="en-US" sz="2800" dirty="0">
                <a:solidFill>
                  <a:srgbClr val="000000"/>
                </a:solidFill>
              </a:rPr>
              <a:t>View network resource usage against limits.</a:t>
            </a:r>
          </a:p>
          <a:p>
            <a:r>
              <a:rPr lang="en-US" sz="3200" dirty="0"/>
              <a:t>Configuring Diagnostics Log: </a:t>
            </a:r>
            <a:r>
              <a:rPr lang="en-US" sz="2800" dirty="0">
                <a:solidFill>
                  <a:srgbClr val="000000"/>
                </a:solidFill>
              </a:rPr>
              <a:t>Enable/Disable Diagnostics logs for network resources in a resource group</a:t>
            </a:r>
          </a:p>
        </p:txBody>
      </p:sp>
      <p:sp>
        <p:nvSpPr>
          <p:cNvPr id="3" name="Title 2"/>
          <p:cNvSpPr>
            <a:spLocks noGrp="1"/>
          </p:cNvSpPr>
          <p:nvPr>
            <p:ph type="title"/>
          </p:nvPr>
        </p:nvSpPr>
        <p:spPr/>
        <p:txBody>
          <a:bodyPr/>
          <a:lstStyle/>
          <a:p>
            <a:r>
              <a:rPr lang="en-US" dirty="0"/>
              <a:t>What is Network Watcher?</a:t>
            </a:r>
          </a:p>
        </p:txBody>
      </p:sp>
    </p:spTree>
    <p:extLst>
      <p:ext uri="{BB962C8B-B14F-4D97-AF65-F5344CB8AC3E}">
        <p14:creationId xmlns:p14="http://schemas.microsoft.com/office/powerpoint/2010/main" val="120827819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NSGs Flow Logging and VPN Gateway Logs</a:t>
            </a:r>
          </a:p>
        </p:txBody>
      </p:sp>
      <p:pic>
        <p:nvPicPr>
          <p:cNvPr id="4" name="Picture 3">
            <a:extLst>
              <a:ext uri="{FF2B5EF4-FFF2-40B4-BE49-F238E27FC236}">
                <a16:creationId xmlns:a16="http://schemas.microsoft.com/office/drawing/2014/main" id="{9D69D8D3-8B56-4620-B7FE-771F88D050F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2444" y="1592262"/>
            <a:ext cx="7086600" cy="3516937"/>
          </a:xfrm>
          <a:prstGeom prst="rect">
            <a:avLst/>
          </a:prstGeom>
        </p:spPr>
      </p:pic>
      <p:pic>
        <p:nvPicPr>
          <p:cNvPr id="6" name="Picture 5">
            <a:extLst>
              <a:ext uri="{FF2B5EF4-FFF2-40B4-BE49-F238E27FC236}">
                <a16:creationId xmlns:a16="http://schemas.microsoft.com/office/drawing/2014/main" id="{4DC06916-5C26-490F-8E89-098A87BD4FA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69357" y="3268662"/>
            <a:ext cx="6300467" cy="3214315"/>
          </a:xfrm>
          <a:prstGeom prst="rect">
            <a:avLst/>
          </a:prstGeom>
        </p:spPr>
      </p:pic>
    </p:spTree>
    <p:extLst>
      <p:ext uri="{BB962C8B-B14F-4D97-AF65-F5344CB8AC3E}">
        <p14:creationId xmlns:p14="http://schemas.microsoft.com/office/powerpoint/2010/main" val="80549820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Advisor</a:t>
            </a:r>
          </a:p>
        </p:txBody>
      </p:sp>
    </p:spTree>
    <p:extLst>
      <p:ext uri="{BB962C8B-B14F-4D97-AF65-F5344CB8AC3E}">
        <p14:creationId xmlns:p14="http://schemas.microsoft.com/office/powerpoint/2010/main" val="214711763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8" y="1212851"/>
            <a:ext cx="11702553" cy="5281446"/>
          </a:xfrm>
        </p:spPr>
        <p:txBody>
          <a:bodyPr/>
          <a:lstStyle/>
          <a:p>
            <a:pPr marL="0" indent="0">
              <a:buNone/>
            </a:pPr>
            <a:r>
              <a:rPr lang="en-US" dirty="0"/>
              <a:t>Analyzes Azure resource configuration and usage telemetry to provide recommendations on the following: </a:t>
            </a:r>
          </a:p>
          <a:p>
            <a:r>
              <a:rPr lang="en-US" dirty="0"/>
              <a:t>High Availability: </a:t>
            </a:r>
            <a:r>
              <a:rPr lang="en-US" sz="2800" dirty="0">
                <a:solidFill>
                  <a:srgbClr val="000000"/>
                </a:solidFill>
              </a:rPr>
              <a:t>VM Fault tolerance, application gateway fault tolerance, reliability of VM disks, and VM accidental deletion.</a:t>
            </a:r>
          </a:p>
          <a:p>
            <a:r>
              <a:rPr lang="en-US" dirty="0"/>
              <a:t>Security: </a:t>
            </a:r>
            <a:r>
              <a:rPr lang="en-US" sz="2800" dirty="0">
                <a:solidFill>
                  <a:srgbClr val="000000"/>
                </a:solidFill>
              </a:rPr>
              <a:t>Integrates with Azure Security Center to provide recommendations.</a:t>
            </a:r>
          </a:p>
          <a:p>
            <a:r>
              <a:rPr lang="en-US" dirty="0"/>
              <a:t>Performance: </a:t>
            </a:r>
            <a:r>
              <a:rPr lang="en-US" sz="2800" dirty="0">
                <a:solidFill>
                  <a:srgbClr val="000000"/>
                </a:solidFill>
              </a:rPr>
              <a:t>SQL DB databases, </a:t>
            </a:r>
            <a:r>
              <a:rPr lang="en-US" sz="2800" dirty="0" err="1">
                <a:solidFill>
                  <a:srgbClr val="000000"/>
                </a:solidFill>
              </a:rPr>
              <a:t>Redis</a:t>
            </a:r>
            <a:r>
              <a:rPr lang="en-US" sz="2800" dirty="0">
                <a:solidFill>
                  <a:srgbClr val="000000"/>
                </a:solidFill>
              </a:rPr>
              <a:t> Cache, and Azure’s App Service. </a:t>
            </a:r>
          </a:p>
          <a:p>
            <a:r>
              <a:rPr lang="en-US" dirty="0"/>
              <a:t>Cost: </a:t>
            </a:r>
            <a:r>
              <a:rPr lang="en-US" sz="2800" dirty="0">
                <a:solidFill>
                  <a:srgbClr val="000000"/>
                </a:solidFill>
              </a:rPr>
              <a:t>Optimize spending by resizing underutilized instances and implementing cost effective SQL databases.</a:t>
            </a:r>
          </a:p>
        </p:txBody>
      </p:sp>
      <p:sp>
        <p:nvSpPr>
          <p:cNvPr id="3" name="Title 2"/>
          <p:cNvSpPr>
            <a:spLocks noGrp="1"/>
          </p:cNvSpPr>
          <p:nvPr>
            <p:ph type="title"/>
          </p:nvPr>
        </p:nvSpPr>
        <p:spPr/>
        <p:txBody>
          <a:bodyPr/>
          <a:lstStyle/>
          <a:p>
            <a:r>
              <a:rPr lang="en-US" dirty="0"/>
              <a:t>What is Azure Advisor?</a:t>
            </a:r>
          </a:p>
        </p:txBody>
      </p:sp>
    </p:spTree>
    <p:extLst>
      <p:ext uri="{BB962C8B-B14F-4D97-AF65-F5344CB8AC3E}">
        <p14:creationId xmlns:p14="http://schemas.microsoft.com/office/powerpoint/2010/main" val="141225817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Azure Advisor?</a:t>
            </a:r>
          </a:p>
        </p:txBody>
      </p:sp>
      <p:pic>
        <p:nvPicPr>
          <p:cNvPr id="9" name="Picture 8">
            <a:extLst>
              <a:ext uri="{FF2B5EF4-FFF2-40B4-BE49-F238E27FC236}">
                <a16:creationId xmlns:a16="http://schemas.microsoft.com/office/drawing/2014/main" id="{C40A3399-D442-4C8E-8B47-5D6B48BF9A4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8232" y="1363662"/>
            <a:ext cx="11520488" cy="5177261"/>
          </a:xfrm>
          <a:prstGeom prst="rect">
            <a:avLst/>
          </a:prstGeom>
        </p:spPr>
      </p:pic>
    </p:spTree>
    <p:extLst>
      <p:ext uri="{BB962C8B-B14F-4D97-AF65-F5344CB8AC3E}">
        <p14:creationId xmlns:p14="http://schemas.microsoft.com/office/powerpoint/2010/main" val="12905361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Security Center</a:t>
            </a:r>
          </a:p>
        </p:txBody>
      </p:sp>
    </p:spTree>
    <p:extLst>
      <p:ext uri="{BB962C8B-B14F-4D97-AF65-F5344CB8AC3E}">
        <p14:creationId xmlns:p14="http://schemas.microsoft.com/office/powerpoint/2010/main" val="19914165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8" y="1212851"/>
            <a:ext cx="11702553" cy="5336846"/>
          </a:xfrm>
        </p:spPr>
        <p:txBody>
          <a:bodyPr/>
          <a:lstStyle/>
          <a:p>
            <a:r>
              <a:rPr lang="en-US" dirty="0"/>
              <a:t>Create Security Policies </a:t>
            </a:r>
          </a:p>
          <a:p>
            <a:r>
              <a:rPr lang="en-US" dirty="0"/>
              <a:t>Recommendations</a:t>
            </a:r>
          </a:p>
          <a:p>
            <a:r>
              <a:rPr lang="en-US" dirty="0"/>
              <a:t>Security Alerts</a:t>
            </a:r>
          </a:p>
          <a:p>
            <a:r>
              <a:rPr lang="en-US" dirty="0"/>
              <a:t>Partner Solutions available for additional features</a:t>
            </a:r>
          </a:p>
          <a:p>
            <a:r>
              <a:rPr lang="en-US" dirty="0"/>
              <a:t>Integrate with other SIEM systems through Microsoft Azure Log Integration and export data to </a:t>
            </a:r>
            <a:r>
              <a:rPr lang="en-US" dirty="0" err="1"/>
              <a:t>PowerBI</a:t>
            </a:r>
            <a:endParaRPr lang="en-US" dirty="0"/>
          </a:p>
          <a:p>
            <a:r>
              <a:rPr lang="en-US" dirty="0"/>
              <a:t>Can be purchased as part of OMS</a:t>
            </a:r>
          </a:p>
          <a:p>
            <a:r>
              <a:rPr lang="en-US" dirty="0"/>
              <a:t>Available in different tiers for Basic vs. Advance threat detection</a:t>
            </a:r>
          </a:p>
        </p:txBody>
      </p:sp>
      <p:sp>
        <p:nvSpPr>
          <p:cNvPr id="3" name="Title 2"/>
          <p:cNvSpPr>
            <a:spLocks noGrp="1"/>
          </p:cNvSpPr>
          <p:nvPr>
            <p:ph type="title"/>
          </p:nvPr>
        </p:nvSpPr>
        <p:spPr/>
        <p:txBody>
          <a:bodyPr/>
          <a:lstStyle/>
          <a:p>
            <a:r>
              <a:rPr lang="en-US" dirty="0"/>
              <a:t>What is Azure Security Center?</a:t>
            </a:r>
          </a:p>
        </p:txBody>
      </p:sp>
    </p:spTree>
    <p:extLst>
      <p:ext uri="{BB962C8B-B14F-4D97-AF65-F5344CB8AC3E}">
        <p14:creationId xmlns:p14="http://schemas.microsoft.com/office/powerpoint/2010/main" val="223944838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Monitoring overview</a:t>
            </a:r>
          </a:p>
        </p:txBody>
      </p:sp>
    </p:spTree>
    <p:extLst>
      <p:ext uri="{BB962C8B-B14F-4D97-AF65-F5344CB8AC3E}">
        <p14:creationId xmlns:p14="http://schemas.microsoft.com/office/powerpoint/2010/main" val="223041872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Security Center</a:t>
            </a:r>
          </a:p>
        </p:txBody>
      </p:sp>
      <p:pic>
        <p:nvPicPr>
          <p:cNvPr id="2" name="Picture 1">
            <a:extLst>
              <a:ext uri="{FF2B5EF4-FFF2-40B4-BE49-F238E27FC236}">
                <a16:creationId xmlns:a16="http://schemas.microsoft.com/office/drawing/2014/main" id="{81BED0E5-6D75-4039-960B-56DF5D171200}"/>
              </a:ext>
            </a:extLst>
          </p:cNvPr>
          <p:cNvPicPr>
            <a:picLocks noChangeAspect="1"/>
          </p:cNvPicPr>
          <p:nvPr/>
        </p:nvPicPr>
        <p:blipFill>
          <a:blip r:embed="rId3"/>
          <a:stretch>
            <a:fillRect/>
          </a:stretch>
        </p:blipFill>
        <p:spPr>
          <a:xfrm>
            <a:off x="1874044" y="1212853"/>
            <a:ext cx="8410575" cy="4933950"/>
          </a:xfrm>
          <a:prstGeom prst="rect">
            <a:avLst/>
          </a:prstGeom>
        </p:spPr>
      </p:pic>
    </p:spTree>
    <p:extLst>
      <p:ext uri="{BB962C8B-B14F-4D97-AF65-F5344CB8AC3E}">
        <p14:creationId xmlns:p14="http://schemas.microsoft.com/office/powerpoint/2010/main" val="403322315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8" y="1212851"/>
            <a:ext cx="11702553" cy="5170646"/>
          </a:xfrm>
        </p:spPr>
        <p:txBody>
          <a:bodyPr/>
          <a:lstStyle/>
          <a:p>
            <a:r>
              <a:rPr lang="en-US" sz="3200" dirty="0"/>
              <a:t>Enable or Disable VM data collection and send it to Azure Storage.</a:t>
            </a:r>
          </a:p>
          <a:p>
            <a:r>
              <a:rPr lang="en-US" sz="3200" dirty="0"/>
              <a:t>Configured based on Prevention Policy categories such as:</a:t>
            </a:r>
          </a:p>
          <a:p>
            <a:pPr lvl="1"/>
            <a:r>
              <a:rPr lang="en-US" dirty="0"/>
              <a:t>System Updates</a:t>
            </a:r>
          </a:p>
          <a:p>
            <a:pPr lvl="1"/>
            <a:r>
              <a:rPr lang="en-US" dirty="0"/>
              <a:t>OS vulnerabilities</a:t>
            </a:r>
          </a:p>
          <a:p>
            <a:pPr lvl="1"/>
            <a:r>
              <a:rPr lang="en-US" dirty="0"/>
              <a:t>Endpoint Protection</a:t>
            </a:r>
          </a:p>
          <a:p>
            <a:pPr lvl="1"/>
            <a:r>
              <a:rPr lang="en-US" dirty="0"/>
              <a:t>Disk Encryption</a:t>
            </a:r>
          </a:p>
          <a:p>
            <a:pPr lvl="1"/>
            <a:r>
              <a:rPr lang="en-US" dirty="0"/>
              <a:t>Network Security Groups</a:t>
            </a:r>
          </a:p>
          <a:p>
            <a:pPr lvl="1"/>
            <a:r>
              <a:rPr lang="en-US" dirty="0"/>
              <a:t>Etc.</a:t>
            </a:r>
          </a:p>
          <a:p>
            <a:r>
              <a:rPr lang="en-US" sz="3200" dirty="0"/>
              <a:t>Created globally for a subscription, which all resource groups will inherit. Inheritance can be overwritten per resource group.</a:t>
            </a:r>
          </a:p>
          <a:p>
            <a:r>
              <a:rPr lang="en-US" sz="3200" dirty="0"/>
              <a:t>Email and SMS Text for incident alerts.</a:t>
            </a:r>
          </a:p>
        </p:txBody>
      </p:sp>
      <p:sp>
        <p:nvSpPr>
          <p:cNvPr id="3" name="Title 2"/>
          <p:cNvSpPr>
            <a:spLocks noGrp="1"/>
          </p:cNvSpPr>
          <p:nvPr>
            <p:ph type="title"/>
          </p:nvPr>
        </p:nvSpPr>
        <p:spPr/>
        <p:txBody>
          <a:bodyPr/>
          <a:lstStyle/>
          <a:p>
            <a:r>
              <a:rPr lang="en-US" dirty="0"/>
              <a:t>Security Policies</a:t>
            </a:r>
          </a:p>
        </p:txBody>
      </p:sp>
    </p:spTree>
    <p:extLst>
      <p:ext uri="{BB962C8B-B14F-4D97-AF65-F5344CB8AC3E}">
        <p14:creationId xmlns:p14="http://schemas.microsoft.com/office/powerpoint/2010/main" val="16616850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Security Policies</a:t>
            </a:r>
          </a:p>
        </p:txBody>
      </p:sp>
      <p:pic>
        <p:nvPicPr>
          <p:cNvPr id="6" name="Picture 5">
            <a:extLst>
              <a:ext uri="{FF2B5EF4-FFF2-40B4-BE49-F238E27FC236}">
                <a16:creationId xmlns:a16="http://schemas.microsoft.com/office/drawing/2014/main" id="{EA0B71EC-FDBD-43F4-88A7-FEF46354EA78}"/>
              </a:ext>
            </a:extLst>
          </p:cNvPr>
          <p:cNvPicPr>
            <a:picLocks noChangeAspect="1"/>
          </p:cNvPicPr>
          <p:nvPr/>
        </p:nvPicPr>
        <p:blipFill>
          <a:blip r:embed="rId3"/>
          <a:stretch>
            <a:fillRect/>
          </a:stretch>
        </p:blipFill>
        <p:spPr>
          <a:xfrm>
            <a:off x="559594" y="1212853"/>
            <a:ext cx="11315700" cy="5086350"/>
          </a:xfrm>
          <a:prstGeom prst="rect">
            <a:avLst/>
          </a:prstGeom>
        </p:spPr>
      </p:pic>
    </p:spTree>
    <p:extLst>
      <p:ext uri="{BB962C8B-B14F-4D97-AF65-F5344CB8AC3E}">
        <p14:creationId xmlns:p14="http://schemas.microsoft.com/office/powerpoint/2010/main" val="284911150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Security Policies: Prevention Policies</a:t>
            </a:r>
          </a:p>
        </p:txBody>
      </p:sp>
      <p:pic>
        <p:nvPicPr>
          <p:cNvPr id="2" name="Picture 1">
            <a:extLst>
              <a:ext uri="{FF2B5EF4-FFF2-40B4-BE49-F238E27FC236}">
                <a16:creationId xmlns:a16="http://schemas.microsoft.com/office/drawing/2014/main" id="{7FD32399-1C6F-4E03-A164-6F5697A0EBB2}"/>
              </a:ext>
            </a:extLst>
          </p:cNvPr>
          <p:cNvPicPr>
            <a:picLocks noChangeAspect="1"/>
          </p:cNvPicPr>
          <p:nvPr/>
        </p:nvPicPr>
        <p:blipFill>
          <a:blip r:embed="rId3"/>
          <a:stretch>
            <a:fillRect/>
          </a:stretch>
        </p:blipFill>
        <p:spPr>
          <a:xfrm>
            <a:off x="1378744" y="1212853"/>
            <a:ext cx="9677400" cy="5342840"/>
          </a:xfrm>
          <a:prstGeom prst="rect">
            <a:avLst/>
          </a:prstGeom>
        </p:spPr>
      </p:pic>
    </p:spTree>
    <p:extLst>
      <p:ext uri="{BB962C8B-B14F-4D97-AF65-F5344CB8AC3E}">
        <p14:creationId xmlns:p14="http://schemas.microsoft.com/office/powerpoint/2010/main" val="103427172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8" y="1212851"/>
            <a:ext cx="11702553" cy="4007251"/>
          </a:xfrm>
        </p:spPr>
        <p:txBody>
          <a:bodyPr/>
          <a:lstStyle/>
          <a:p>
            <a:r>
              <a:rPr lang="en-US" dirty="0"/>
              <a:t>What has Security Center observed in the Azure infrastructure and what is the recommendation on these incidents for </a:t>
            </a:r>
            <a:r>
              <a:rPr lang="en-US" b="1" dirty="0"/>
              <a:t>Prevention </a:t>
            </a:r>
            <a:r>
              <a:rPr lang="en-US" dirty="0"/>
              <a:t>purposes.</a:t>
            </a:r>
          </a:p>
          <a:p>
            <a:r>
              <a:rPr lang="en-US" dirty="0"/>
              <a:t>Based on advanced vs. basic threat analytics tier chosen</a:t>
            </a:r>
          </a:p>
          <a:p>
            <a:r>
              <a:rPr lang="en-US" dirty="0"/>
              <a:t>Auto-remediation steps available on each recommendation</a:t>
            </a:r>
          </a:p>
          <a:p>
            <a:r>
              <a:rPr lang="en-US" dirty="0"/>
              <a:t>Recommendations must be periodically scanned </a:t>
            </a:r>
          </a:p>
        </p:txBody>
      </p:sp>
      <p:sp>
        <p:nvSpPr>
          <p:cNvPr id="3" name="Title 2"/>
          <p:cNvSpPr>
            <a:spLocks noGrp="1"/>
          </p:cNvSpPr>
          <p:nvPr>
            <p:ph type="title"/>
          </p:nvPr>
        </p:nvSpPr>
        <p:spPr/>
        <p:txBody>
          <a:bodyPr/>
          <a:lstStyle/>
          <a:p>
            <a:r>
              <a:rPr lang="en-US" dirty="0"/>
              <a:t>Recommendations</a:t>
            </a:r>
          </a:p>
        </p:txBody>
      </p:sp>
    </p:spTree>
    <p:extLst>
      <p:ext uri="{BB962C8B-B14F-4D97-AF65-F5344CB8AC3E}">
        <p14:creationId xmlns:p14="http://schemas.microsoft.com/office/powerpoint/2010/main" val="413972228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Recommendations</a:t>
            </a:r>
          </a:p>
        </p:txBody>
      </p:sp>
      <p:pic>
        <p:nvPicPr>
          <p:cNvPr id="2" name="Picture 1">
            <a:extLst>
              <a:ext uri="{FF2B5EF4-FFF2-40B4-BE49-F238E27FC236}">
                <a16:creationId xmlns:a16="http://schemas.microsoft.com/office/drawing/2014/main" id="{9819CBBC-73A4-470B-B35C-2B86864077F7}"/>
              </a:ext>
            </a:extLst>
          </p:cNvPr>
          <p:cNvPicPr>
            <a:picLocks noChangeAspect="1"/>
          </p:cNvPicPr>
          <p:nvPr/>
        </p:nvPicPr>
        <p:blipFill>
          <a:blip r:embed="rId3"/>
          <a:stretch>
            <a:fillRect/>
          </a:stretch>
        </p:blipFill>
        <p:spPr>
          <a:xfrm>
            <a:off x="1926431" y="1234223"/>
            <a:ext cx="8582025" cy="5295900"/>
          </a:xfrm>
          <a:prstGeom prst="rect">
            <a:avLst/>
          </a:prstGeom>
        </p:spPr>
      </p:pic>
    </p:spTree>
    <p:extLst>
      <p:ext uri="{BB962C8B-B14F-4D97-AF65-F5344CB8AC3E}">
        <p14:creationId xmlns:p14="http://schemas.microsoft.com/office/powerpoint/2010/main" val="46763966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8" y="1212851"/>
            <a:ext cx="11702553" cy="2899255"/>
          </a:xfrm>
        </p:spPr>
        <p:txBody>
          <a:bodyPr/>
          <a:lstStyle/>
          <a:p>
            <a:r>
              <a:rPr lang="en-US" dirty="0"/>
              <a:t>What has Security Center detected in the Azure infrastructure and what is the alert on these incidents for </a:t>
            </a:r>
            <a:r>
              <a:rPr lang="en-US" b="1" dirty="0"/>
              <a:t>Remediation </a:t>
            </a:r>
            <a:r>
              <a:rPr lang="en-US" dirty="0"/>
              <a:t>purposes.</a:t>
            </a:r>
          </a:p>
          <a:p>
            <a:r>
              <a:rPr lang="en-US" dirty="0"/>
              <a:t>Provides report and remediation steps</a:t>
            </a:r>
          </a:p>
          <a:p>
            <a:r>
              <a:rPr lang="en-US" dirty="0"/>
              <a:t>Alerts must be periodically scanned</a:t>
            </a:r>
          </a:p>
        </p:txBody>
      </p:sp>
      <p:sp>
        <p:nvSpPr>
          <p:cNvPr id="3" name="Title 2"/>
          <p:cNvSpPr>
            <a:spLocks noGrp="1"/>
          </p:cNvSpPr>
          <p:nvPr>
            <p:ph type="title"/>
          </p:nvPr>
        </p:nvSpPr>
        <p:spPr/>
        <p:txBody>
          <a:bodyPr/>
          <a:lstStyle/>
          <a:p>
            <a:r>
              <a:rPr lang="en-US" dirty="0"/>
              <a:t>Security Alerts</a:t>
            </a:r>
          </a:p>
        </p:txBody>
      </p:sp>
    </p:spTree>
    <p:extLst>
      <p:ext uri="{BB962C8B-B14F-4D97-AF65-F5344CB8AC3E}">
        <p14:creationId xmlns:p14="http://schemas.microsoft.com/office/powerpoint/2010/main" val="394529671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Security Alerts</a:t>
            </a:r>
          </a:p>
        </p:txBody>
      </p:sp>
      <p:pic>
        <p:nvPicPr>
          <p:cNvPr id="4" name="Picture 3">
            <a:extLst>
              <a:ext uri="{FF2B5EF4-FFF2-40B4-BE49-F238E27FC236}">
                <a16:creationId xmlns:a16="http://schemas.microsoft.com/office/drawing/2014/main" id="{216D426E-0753-4F7D-A95C-4C3145804A4D}"/>
              </a:ext>
            </a:extLst>
          </p:cNvPr>
          <p:cNvPicPr>
            <a:picLocks noChangeAspect="1"/>
          </p:cNvPicPr>
          <p:nvPr/>
        </p:nvPicPr>
        <p:blipFill>
          <a:blip r:embed="rId3"/>
          <a:stretch>
            <a:fillRect/>
          </a:stretch>
        </p:blipFill>
        <p:spPr>
          <a:xfrm>
            <a:off x="502444" y="1363662"/>
            <a:ext cx="11315700" cy="5143500"/>
          </a:xfrm>
          <a:prstGeom prst="rect">
            <a:avLst/>
          </a:prstGeom>
        </p:spPr>
      </p:pic>
    </p:spTree>
    <p:extLst>
      <p:ext uri="{BB962C8B-B14F-4D97-AF65-F5344CB8AC3E}">
        <p14:creationId xmlns:p14="http://schemas.microsoft.com/office/powerpoint/2010/main" val="20722659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Overview</a:t>
            </a:r>
          </a:p>
        </p:txBody>
      </p:sp>
    </p:spTree>
    <p:extLst>
      <p:ext uri="{BB962C8B-B14F-4D97-AF65-F5344CB8AC3E}">
        <p14:creationId xmlns:p14="http://schemas.microsoft.com/office/powerpoint/2010/main" val="316296575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Target Solutions </a:t>
            </a:r>
          </a:p>
        </p:txBody>
      </p:sp>
      <p:graphicFrame>
        <p:nvGraphicFramePr>
          <p:cNvPr id="3" name="Diagram 2">
            <a:extLst>
              <a:ext uri="{FF2B5EF4-FFF2-40B4-BE49-F238E27FC236}">
                <a16:creationId xmlns:a16="http://schemas.microsoft.com/office/drawing/2014/main" id="{E5C8FCB2-CD79-4077-BF29-C19938E340DC}"/>
              </a:ext>
            </a:extLst>
          </p:cNvPr>
          <p:cNvGraphicFramePr/>
          <p:nvPr>
            <p:extLst>
              <p:ext uri="{D42A27DB-BD31-4B8C-83A1-F6EECF244321}">
                <p14:modId xmlns:p14="http://schemas.microsoft.com/office/powerpoint/2010/main" val="3834016869"/>
              </p:ext>
            </p:extLst>
          </p:nvPr>
        </p:nvGraphicFramePr>
        <p:xfrm>
          <a:off x="654844" y="1363662"/>
          <a:ext cx="11413875"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6418808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6169" y="295278"/>
            <a:ext cx="11702551" cy="917575"/>
          </a:xfrm>
        </p:spPr>
        <p:txBody>
          <a:bodyPr/>
          <a:lstStyle/>
          <a:p>
            <a:r>
              <a:rPr lang="en-US" dirty="0"/>
              <a:t>Azure Service Health</a:t>
            </a:r>
          </a:p>
        </p:txBody>
      </p:sp>
      <p:sp>
        <p:nvSpPr>
          <p:cNvPr id="7" name="Text Placeholder 3"/>
          <p:cNvSpPr txBox="1">
            <a:spLocks/>
          </p:cNvSpPr>
          <p:nvPr/>
        </p:nvSpPr>
        <p:spPr>
          <a:xfrm>
            <a:off x="366169" y="1212851"/>
            <a:ext cx="2727076" cy="2966966"/>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Azure Services</a:t>
            </a:r>
          </a:p>
          <a:p>
            <a:pPr marL="342900" lvl="1" indent="-342900" fontAlgn="ctr"/>
            <a:r>
              <a:rPr lang="en-US" dirty="0"/>
              <a:t>State of Azure Services</a:t>
            </a:r>
          </a:p>
          <a:p>
            <a:pPr marL="342900" lvl="1" indent="-342900" fontAlgn="ctr"/>
            <a:r>
              <a:rPr lang="en-US" dirty="0"/>
              <a:t>Data sourced from </a:t>
            </a:r>
            <a:r>
              <a:rPr lang="en-US" dirty="0">
                <a:hlinkClick r:id="rId3"/>
              </a:rPr>
              <a:t>https://azure.microsoft.com/en-us/status/</a:t>
            </a:r>
            <a:r>
              <a:rPr lang="en-US" dirty="0"/>
              <a:t>.</a:t>
            </a:r>
          </a:p>
        </p:txBody>
      </p:sp>
      <p:pic>
        <p:nvPicPr>
          <p:cNvPr id="2" name="Picture 1">
            <a:extLst>
              <a:ext uri="{FF2B5EF4-FFF2-40B4-BE49-F238E27FC236}">
                <a16:creationId xmlns:a16="http://schemas.microsoft.com/office/drawing/2014/main" id="{8269C059-5E7E-44D6-9620-CAE1C124C166}"/>
              </a:ext>
            </a:extLst>
          </p:cNvPr>
          <p:cNvPicPr>
            <a:picLocks noChangeAspect="1"/>
          </p:cNvPicPr>
          <p:nvPr/>
        </p:nvPicPr>
        <p:blipFill>
          <a:blip r:embed="rId4"/>
          <a:stretch>
            <a:fillRect/>
          </a:stretch>
        </p:blipFill>
        <p:spPr>
          <a:xfrm>
            <a:off x="3398044" y="1592262"/>
            <a:ext cx="8517282" cy="4681537"/>
          </a:xfrm>
          <a:prstGeom prst="rect">
            <a:avLst/>
          </a:prstGeom>
        </p:spPr>
      </p:pic>
    </p:spTree>
    <p:extLst>
      <p:ext uri="{BB962C8B-B14F-4D97-AF65-F5344CB8AC3E}">
        <p14:creationId xmlns:p14="http://schemas.microsoft.com/office/powerpoint/2010/main" val="231237125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0"/>
            <a:r>
              <a:rPr lang="en-US" dirty="0"/>
              <a:t>Operations Management Suite (OMS)</a:t>
            </a:r>
            <a:br>
              <a:rPr lang="en-US" dirty="0"/>
            </a:br>
            <a:endParaRPr lang="en-US" dirty="0"/>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r="86820"/>
          <a:stretch/>
        </p:blipFill>
        <p:spPr>
          <a:xfrm>
            <a:off x="6357491" y="4710803"/>
            <a:ext cx="1523806" cy="1632726"/>
          </a:xfrm>
          <a:prstGeom prst="rect">
            <a:avLst/>
          </a:prstGeom>
        </p:spPr>
      </p:pic>
      <p:grpSp>
        <p:nvGrpSpPr>
          <p:cNvPr id="6" name="Group 5"/>
          <p:cNvGrpSpPr/>
          <p:nvPr/>
        </p:nvGrpSpPr>
        <p:grpSpPr>
          <a:xfrm>
            <a:off x="4492724" y="5813531"/>
            <a:ext cx="3688162" cy="1112763"/>
            <a:chOff x="4328719" y="5502977"/>
            <a:chExt cx="3688633" cy="1112905"/>
          </a:xfrm>
        </p:grpSpPr>
        <p:sp>
          <p:nvSpPr>
            <p:cNvPr id="17" name="TextBox 16"/>
            <p:cNvSpPr txBox="1"/>
            <p:nvPr/>
          </p:nvSpPr>
          <p:spPr>
            <a:xfrm>
              <a:off x="4328719" y="6076968"/>
              <a:ext cx="3688633" cy="538914"/>
            </a:xfrm>
            <a:prstGeom prst="rect">
              <a:avLst/>
            </a:prstGeom>
            <a:noFill/>
          </p:spPr>
          <p:txBody>
            <a:bodyPr wrap="none" lIns="179215" tIns="143373" rIns="179215" bIns="143373" rtlCol="0">
              <a:spAutoFit/>
            </a:bodyPr>
            <a:lstStyle/>
            <a:p>
              <a:pPr algn="ctr" defTabSz="914234">
                <a:lnSpc>
                  <a:spcPct val="90000"/>
                </a:lnSpc>
                <a:spcAft>
                  <a:spcPts val="588"/>
                </a:spcAft>
                <a:defRPr/>
              </a:pPr>
              <a:r>
                <a:rPr lang="en-US" kern="0" dirty="0"/>
                <a:t>On-premises with System Center</a:t>
              </a:r>
            </a:p>
          </p:txBody>
        </p:sp>
        <p:grpSp>
          <p:nvGrpSpPr>
            <p:cNvPr id="18" name="Group 17"/>
            <p:cNvGrpSpPr/>
            <p:nvPr/>
          </p:nvGrpSpPr>
          <p:grpSpPr>
            <a:xfrm>
              <a:off x="6257276" y="5502978"/>
              <a:ext cx="447237" cy="506587"/>
              <a:chOff x="3490665" y="5282140"/>
              <a:chExt cx="646492" cy="732282"/>
            </a:xfrm>
          </p:grpSpPr>
          <p:sp>
            <p:nvSpPr>
              <p:cNvPr id="25" name="TextBox 24"/>
              <p:cNvSpPr txBox="1"/>
              <p:nvPr/>
            </p:nvSpPr>
            <p:spPr>
              <a:xfrm>
                <a:off x="3490665" y="5282140"/>
                <a:ext cx="646492" cy="140143"/>
              </a:xfrm>
              <a:prstGeom prst="rect">
                <a:avLst/>
              </a:prstGeom>
              <a:noFill/>
            </p:spPr>
            <p:txBody>
              <a:bodyPr wrap="none" lIns="0" tIns="0" rIns="0" bIns="0" rtlCol="0">
                <a:spAutoFit/>
              </a:bodyPr>
              <a:lstStyle/>
              <a:p>
                <a:pPr algn="ctr" defTabSz="914234">
                  <a:lnSpc>
                    <a:spcPct val="90000"/>
                  </a:lnSpc>
                  <a:spcAft>
                    <a:spcPts val="588"/>
                  </a:spcAft>
                  <a:defRPr/>
                </a:pPr>
                <a:r>
                  <a:rPr lang="en-US" sz="700" kern="0" dirty="0">
                    <a:latin typeface="Segoe UI Semibold" panose="020B0702040204020203" pitchFamily="34" charset="0"/>
                    <a:cs typeface="Segoe UI Semibold" panose="020B0702040204020203" pitchFamily="34" charset="0"/>
                  </a:rPr>
                  <a:t>WINDOWS</a:t>
                </a:r>
              </a:p>
            </p:txBody>
          </p:sp>
          <p:grpSp>
            <p:nvGrpSpPr>
              <p:cNvPr id="26" name="Group 25"/>
              <p:cNvGrpSpPr/>
              <p:nvPr/>
            </p:nvGrpSpPr>
            <p:grpSpPr>
              <a:xfrm>
                <a:off x="3530179" y="5458524"/>
                <a:ext cx="578199" cy="555898"/>
                <a:chOff x="457200" y="-1282333"/>
                <a:chExt cx="1203325" cy="1156920"/>
              </a:xfrm>
            </p:grpSpPr>
            <p:sp>
              <p:nvSpPr>
                <p:cNvPr id="27" name="Freeform 5"/>
                <p:cNvSpPr>
                  <a:spLocks noEditPoints="1"/>
                </p:cNvSpPr>
                <p:nvPr/>
              </p:nvSpPr>
              <p:spPr bwMode="auto">
                <a:xfrm>
                  <a:off x="457200" y="-476251"/>
                  <a:ext cx="1203325" cy="350838"/>
                </a:xfrm>
                <a:custGeom>
                  <a:avLst/>
                  <a:gdLst>
                    <a:gd name="T0" fmla="*/ 0 w 758"/>
                    <a:gd name="T1" fmla="*/ 0 h 221"/>
                    <a:gd name="T2" fmla="*/ 0 w 758"/>
                    <a:gd name="T3" fmla="*/ 221 h 221"/>
                    <a:gd name="T4" fmla="*/ 758 w 758"/>
                    <a:gd name="T5" fmla="*/ 221 h 221"/>
                    <a:gd name="T6" fmla="*/ 758 w 758"/>
                    <a:gd name="T7" fmla="*/ 0 h 221"/>
                    <a:gd name="T8" fmla="*/ 0 w 758"/>
                    <a:gd name="T9" fmla="*/ 0 h 221"/>
                    <a:gd name="T10" fmla="*/ 160 w 758"/>
                    <a:gd name="T11" fmla="*/ 167 h 221"/>
                    <a:gd name="T12" fmla="*/ 55 w 758"/>
                    <a:gd name="T13" fmla="*/ 167 h 221"/>
                    <a:gd name="T14" fmla="*/ 55 w 758"/>
                    <a:gd name="T15" fmla="*/ 106 h 221"/>
                    <a:gd name="T16" fmla="*/ 160 w 758"/>
                    <a:gd name="T17" fmla="*/ 106 h 221"/>
                    <a:gd name="T18" fmla="*/ 160 w 758"/>
                    <a:gd name="T19" fmla="*/ 167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8" h="221">
                      <a:moveTo>
                        <a:pt x="0" y="0"/>
                      </a:moveTo>
                      <a:lnTo>
                        <a:pt x="0" y="221"/>
                      </a:lnTo>
                      <a:lnTo>
                        <a:pt x="758" y="221"/>
                      </a:lnTo>
                      <a:lnTo>
                        <a:pt x="758" y="0"/>
                      </a:lnTo>
                      <a:lnTo>
                        <a:pt x="0" y="0"/>
                      </a:lnTo>
                      <a:close/>
                      <a:moveTo>
                        <a:pt x="160" y="167"/>
                      </a:moveTo>
                      <a:lnTo>
                        <a:pt x="55" y="167"/>
                      </a:lnTo>
                      <a:lnTo>
                        <a:pt x="55" y="106"/>
                      </a:lnTo>
                      <a:lnTo>
                        <a:pt x="160" y="106"/>
                      </a:lnTo>
                      <a:lnTo>
                        <a:pt x="160" y="167"/>
                      </a:lnTo>
                      <a:close/>
                    </a:path>
                  </a:pathLst>
                </a:custGeom>
                <a:solidFill>
                  <a:schemeClr val="tx2">
                    <a:lumMod val="75000"/>
                  </a:schemeClr>
                </a:solidFill>
                <a:ln w="12700">
                  <a:solidFill>
                    <a:srgbClr val="FFFFFF"/>
                  </a:solidFill>
                  <a:round/>
                  <a:headEnd/>
                  <a:tailEnd/>
                </a:ln>
              </p:spPr>
              <p:txBody>
                <a:bodyPr vert="horz" wrap="square" lIns="89608" tIns="44804" rIns="89608" bIns="44804" numCol="1" anchor="t" anchorCtr="0" compatLnSpc="1">
                  <a:prstTxWarp prst="textNoShape">
                    <a:avLst/>
                  </a:prstTxWarp>
                </a:bodyPr>
                <a:lstStyle/>
                <a:p>
                  <a:pPr defTabSz="914234">
                    <a:defRPr/>
                  </a:pPr>
                  <a:endParaRPr lang="en-US" sz="1100" kern="0"/>
                </a:p>
              </p:txBody>
            </p:sp>
            <p:sp>
              <p:nvSpPr>
                <p:cNvPr id="28" name="Freeform 6"/>
                <p:cNvSpPr>
                  <a:spLocks noEditPoints="1"/>
                </p:cNvSpPr>
                <p:nvPr/>
              </p:nvSpPr>
              <p:spPr bwMode="auto">
                <a:xfrm>
                  <a:off x="457200" y="-880548"/>
                  <a:ext cx="1203325" cy="349250"/>
                </a:xfrm>
                <a:custGeom>
                  <a:avLst/>
                  <a:gdLst>
                    <a:gd name="T0" fmla="*/ 0 w 758"/>
                    <a:gd name="T1" fmla="*/ 0 h 220"/>
                    <a:gd name="T2" fmla="*/ 0 w 758"/>
                    <a:gd name="T3" fmla="*/ 220 h 220"/>
                    <a:gd name="T4" fmla="*/ 758 w 758"/>
                    <a:gd name="T5" fmla="*/ 220 h 220"/>
                    <a:gd name="T6" fmla="*/ 758 w 758"/>
                    <a:gd name="T7" fmla="*/ 0 h 220"/>
                    <a:gd name="T8" fmla="*/ 0 w 758"/>
                    <a:gd name="T9" fmla="*/ 0 h 220"/>
                    <a:gd name="T10" fmla="*/ 160 w 758"/>
                    <a:gd name="T11" fmla="*/ 166 h 220"/>
                    <a:gd name="T12" fmla="*/ 55 w 758"/>
                    <a:gd name="T13" fmla="*/ 166 h 220"/>
                    <a:gd name="T14" fmla="*/ 55 w 758"/>
                    <a:gd name="T15" fmla="*/ 105 h 220"/>
                    <a:gd name="T16" fmla="*/ 160 w 758"/>
                    <a:gd name="T17" fmla="*/ 105 h 220"/>
                    <a:gd name="T18" fmla="*/ 160 w 758"/>
                    <a:gd name="T19" fmla="*/ 166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8" h="220">
                      <a:moveTo>
                        <a:pt x="0" y="0"/>
                      </a:moveTo>
                      <a:lnTo>
                        <a:pt x="0" y="220"/>
                      </a:lnTo>
                      <a:lnTo>
                        <a:pt x="758" y="220"/>
                      </a:lnTo>
                      <a:lnTo>
                        <a:pt x="758" y="0"/>
                      </a:lnTo>
                      <a:lnTo>
                        <a:pt x="0" y="0"/>
                      </a:lnTo>
                      <a:close/>
                      <a:moveTo>
                        <a:pt x="160" y="166"/>
                      </a:moveTo>
                      <a:lnTo>
                        <a:pt x="55" y="166"/>
                      </a:lnTo>
                      <a:lnTo>
                        <a:pt x="55" y="105"/>
                      </a:lnTo>
                      <a:lnTo>
                        <a:pt x="160" y="105"/>
                      </a:lnTo>
                      <a:lnTo>
                        <a:pt x="160" y="166"/>
                      </a:lnTo>
                      <a:close/>
                    </a:path>
                  </a:pathLst>
                </a:custGeom>
                <a:solidFill>
                  <a:schemeClr val="tx2">
                    <a:lumMod val="75000"/>
                  </a:schemeClr>
                </a:solidFill>
                <a:ln w="12700">
                  <a:solidFill>
                    <a:srgbClr val="FFFFFF"/>
                  </a:solidFill>
                  <a:round/>
                  <a:headEnd/>
                  <a:tailEnd/>
                </a:ln>
              </p:spPr>
              <p:txBody>
                <a:bodyPr vert="horz" wrap="square" lIns="89608" tIns="44804" rIns="89608" bIns="44804" numCol="1" anchor="t" anchorCtr="0" compatLnSpc="1">
                  <a:prstTxWarp prst="textNoShape">
                    <a:avLst/>
                  </a:prstTxWarp>
                </a:bodyPr>
                <a:lstStyle/>
                <a:p>
                  <a:pPr defTabSz="914234">
                    <a:defRPr/>
                  </a:pPr>
                  <a:endParaRPr lang="en-US" sz="1100" kern="0"/>
                </a:p>
              </p:txBody>
            </p:sp>
            <p:sp>
              <p:nvSpPr>
                <p:cNvPr id="29" name="Freeform 7"/>
                <p:cNvSpPr>
                  <a:spLocks noEditPoints="1"/>
                </p:cNvSpPr>
                <p:nvPr/>
              </p:nvSpPr>
              <p:spPr bwMode="auto">
                <a:xfrm>
                  <a:off x="457200" y="-1282333"/>
                  <a:ext cx="1203325" cy="350841"/>
                </a:xfrm>
                <a:custGeom>
                  <a:avLst/>
                  <a:gdLst>
                    <a:gd name="T0" fmla="*/ 0 w 758"/>
                    <a:gd name="T1" fmla="*/ 0 h 221"/>
                    <a:gd name="T2" fmla="*/ 0 w 758"/>
                    <a:gd name="T3" fmla="*/ 221 h 221"/>
                    <a:gd name="T4" fmla="*/ 758 w 758"/>
                    <a:gd name="T5" fmla="*/ 221 h 221"/>
                    <a:gd name="T6" fmla="*/ 758 w 758"/>
                    <a:gd name="T7" fmla="*/ 0 h 221"/>
                    <a:gd name="T8" fmla="*/ 0 w 758"/>
                    <a:gd name="T9" fmla="*/ 0 h 221"/>
                    <a:gd name="T10" fmla="*/ 160 w 758"/>
                    <a:gd name="T11" fmla="*/ 166 h 221"/>
                    <a:gd name="T12" fmla="*/ 55 w 758"/>
                    <a:gd name="T13" fmla="*/ 166 h 221"/>
                    <a:gd name="T14" fmla="*/ 55 w 758"/>
                    <a:gd name="T15" fmla="*/ 105 h 221"/>
                    <a:gd name="T16" fmla="*/ 160 w 758"/>
                    <a:gd name="T17" fmla="*/ 105 h 221"/>
                    <a:gd name="T18" fmla="*/ 160 w 758"/>
                    <a:gd name="T19" fmla="*/ 16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8" h="221">
                      <a:moveTo>
                        <a:pt x="0" y="0"/>
                      </a:moveTo>
                      <a:lnTo>
                        <a:pt x="0" y="221"/>
                      </a:lnTo>
                      <a:lnTo>
                        <a:pt x="758" y="221"/>
                      </a:lnTo>
                      <a:lnTo>
                        <a:pt x="758" y="0"/>
                      </a:lnTo>
                      <a:lnTo>
                        <a:pt x="0" y="0"/>
                      </a:lnTo>
                      <a:close/>
                      <a:moveTo>
                        <a:pt x="160" y="166"/>
                      </a:moveTo>
                      <a:lnTo>
                        <a:pt x="55" y="166"/>
                      </a:lnTo>
                      <a:lnTo>
                        <a:pt x="55" y="105"/>
                      </a:lnTo>
                      <a:lnTo>
                        <a:pt x="160" y="105"/>
                      </a:lnTo>
                      <a:lnTo>
                        <a:pt x="160" y="166"/>
                      </a:lnTo>
                      <a:close/>
                    </a:path>
                  </a:pathLst>
                </a:custGeom>
                <a:solidFill>
                  <a:schemeClr val="tx2">
                    <a:lumMod val="75000"/>
                  </a:schemeClr>
                </a:solidFill>
                <a:ln w="12700">
                  <a:solidFill>
                    <a:srgbClr val="FFFFFF"/>
                  </a:solidFill>
                  <a:round/>
                  <a:headEnd/>
                  <a:tailEnd/>
                </a:ln>
              </p:spPr>
              <p:txBody>
                <a:bodyPr vert="horz" wrap="square" lIns="89608" tIns="44804" rIns="89608" bIns="44804" numCol="1" anchor="t" anchorCtr="0" compatLnSpc="1">
                  <a:prstTxWarp prst="textNoShape">
                    <a:avLst/>
                  </a:prstTxWarp>
                </a:bodyPr>
                <a:lstStyle/>
                <a:p>
                  <a:pPr defTabSz="914234">
                    <a:defRPr/>
                  </a:pPr>
                  <a:endParaRPr lang="en-US" sz="1100" kern="0"/>
                </a:p>
              </p:txBody>
            </p:sp>
          </p:grpSp>
        </p:grpSp>
        <p:grpSp>
          <p:nvGrpSpPr>
            <p:cNvPr id="19" name="Group 18"/>
            <p:cNvGrpSpPr/>
            <p:nvPr/>
          </p:nvGrpSpPr>
          <p:grpSpPr>
            <a:xfrm>
              <a:off x="6770327" y="5502977"/>
              <a:ext cx="399993" cy="506585"/>
              <a:chOff x="4191805" y="5282143"/>
              <a:chExt cx="578199" cy="732279"/>
            </a:xfrm>
          </p:grpSpPr>
          <p:sp>
            <p:nvSpPr>
              <p:cNvPr id="20" name="TextBox 19"/>
              <p:cNvSpPr txBox="1"/>
              <p:nvPr/>
            </p:nvSpPr>
            <p:spPr>
              <a:xfrm>
                <a:off x="4211768" y="5282143"/>
                <a:ext cx="538275" cy="140143"/>
              </a:xfrm>
              <a:prstGeom prst="rect">
                <a:avLst/>
              </a:prstGeom>
              <a:noFill/>
            </p:spPr>
            <p:txBody>
              <a:bodyPr wrap="square" lIns="0" tIns="0" rIns="0" bIns="0" rtlCol="0">
                <a:spAutoFit/>
              </a:bodyPr>
              <a:lstStyle/>
              <a:p>
                <a:pPr algn="ctr" defTabSz="914234">
                  <a:lnSpc>
                    <a:spcPct val="90000"/>
                  </a:lnSpc>
                  <a:spcAft>
                    <a:spcPts val="588"/>
                  </a:spcAft>
                  <a:defRPr/>
                </a:pPr>
                <a:r>
                  <a:rPr lang="en-US" sz="700" kern="0" dirty="0">
                    <a:latin typeface="Segoe UI Semibold" panose="020B0702040204020203" pitchFamily="34" charset="0"/>
                    <a:cs typeface="Segoe UI Semibold" panose="020B0702040204020203" pitchFamily="34" charset="0"/>
                  </a:rPr>
                  <a:t>LINUX</a:t>
                </a:r>
              </a:p>
            </p:txBody>
          </p:sp>
          <p:grpSp>
            <p:nvGrpSpPr>
              <p:cNvPr id="21" name="Group 20"/>
              <p:cNvGrpSpPr/>
              <p:nvPr/>
            </p:nvGrpSpPr>
            <p:grpSpPr>
              <a:xfrm>
                <a:off x="4191805" y="5458524"/>
                <a:ext cx="578199" cy="555898"/>
                <a:chOff x="457200" y="-1282333"/>
                <a:chExt cx="1203325" cy="1156920"/>
              </a:xfrm>
            </p:grpSpPr>
            <p:sp>
              <p:nvSpPr>
                <p:cNvPr id="22" name="Freeform 5"/>
                <p:cNvSpPr>
                  <a:spLocks noEditPoints="1"/>
                </p:cNvSpPr>
                <p:nvPr/>
              </p:nvSpPr>
              <p:spPr bwMode="auto">
                <a:xfrm>
                  <a:off x="457200" y="-476251"/>
                  <a:ext cx="1203325" cy="350838"/>
                </a:xfrm>
                <a:custGeom>
                  <a:avLst/>
                  <a:gdLst>
                    <a:gd name="T0" fmla="*/ 0 w 758"/>
                    <a:gd name="T1" fmla="*/ 0 h 221"/>
                    <a:gd name="T2" fmla="*/ 0 w 758"/>
                    <a:gd name="T3" fmla="*/ 221 h 221"/>
                    <a:gd name="T4" fmla="*/ 758 w 758"/>
                    <a:gd name="T5" fmla="*/ 221 h 221"/>
                    <a:gd name="T6" fmla="*/ 758 w 758"/>
                    <a:gd name="T7" fmla="*/ 0 h 221"/>
                    <a:gd name="T8" fmla="*/ 0 w 758"/>
                    <a:gd name="T9" fmla="*/ 0 h 221"/>
                    <a:gd name="T10" fmla="*/ 160 w 758"/>
                    <a:gd name="T11" fmla="*/ 167 h 221"/>
                    <a:gd name="T12" fmla="*/ 55 w 758"/>
                    <a:gd name="T13" fmla="*/ 167 h 221"/>
                    <a:gd name="T14" fmla="*/ 55 w 758"/>
                    <a:gd name="T15" fmla="*/ 106 h 221"/>
                    <a:gd name="T16" fmla="*/ 160 w 758"/>
                    <a:gd name="T17" fmla="*/ 106 h 221"/>
                    <a:gd name="T18" fmla="*/ 160 w 758"/>
                    <a:gd name="T19" fmla="*/ 167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8" h="221">
                      <a:moveTo>
                        <a:pt x="0" y="0"/>
                      </a:moveTo>
                      <a:lnTo>
                        <a:pt x="0" y="221"/>
                      </a:lnTo>
                      <a:lnTo>
                        <a:pt x="758" y="221"/>
                      </a:lnTo>
                      <a:lnTo>
                        <a:pt x="758" y="0"/>
                      </a:lnTo>
                      <a:lnTo>
                        <a:pt x="0" y="0"/>
                      </a:lnTo>
                      <a:close/>
                      <a:moveTo>
                        <a:pt x="160" y="167"/>
                      </a:moveTo>
                      <a:lnTo>
                        <a:pt x="55" y="167"/>
                      </a:lnTo>
                      <a:lnTo>
                        <a:pt x="55" y="106"/>
                      </a:lnTo>
                      <a:lnTo>
                        <a:pt x="160" y="106"/>
                      </a:lnTo>
                      <a:lnTo>
                        <a:pt x="160" y="167"/>
                      </a:lnTo>
                      <a:close/>
                    </a:path>
                  </a:pathLst>
                </a:custGeom>
                <a:solidFill>
                  <a:schemeClr val="tx2">
                    <a:lumMod val="75000"/>
                  </a:schemeClr>
                </a:solidFill>
                <a:ln w="12700">
                  <a:solidFill>
                    <a:srgbClr val="FFFFFF"/>
                  </a:solidFill>
                  <a:round/>
                  <a:headEnd/>
                  <a:tailEnd/>
                </a:ln>
              </p:spPr>
              <p:txBody>
                <a:bodyPr vert="horz" wrap="square" lIns="89608" tIns="44804" rIns="89608" bIns="44804" numCol="1" anchor="t" anchorCtr="0" compatLnSpc="1">
                  <a:prstTxWarp prst="textNoShape">
                    <a:avLst/>
                  </a:prstTxWarp>
                </a:bodyPr>
                <a:lstStyle/>
                <a:p>
                  <a:pPr defTabSz="914234">
                    <a:defRPr/>
                  </a:pPr>
                  <a:endParaRPr lang="en-US" sz="1100" kern="0"/>
                </a:p>
              </p:txBody>
            </p:sp>
            <p:sp>
              <p:nvSpPr>
                <p:cNvPr id="23" name="Freeform 6"/>
                <p:cNvSpPr>
                  <a:spLocks noEditPoints="1"/>
                </p:cNvSpPr>
                <p:nvPr/>
              </p:nvSpPr>
              <p:spPr bwMode="auto">
                <a:xfrm>
                  <a:off x="457200" y="-880548"/>
                  <a:ext cx="1203325" cy="349250"/>
                </a:xfrm>
                <a:custGeom>
                  <a:avLst/>
                  <a:gdLst>
                    <a:gd name="T0" fmla="*/ 0 w 758"/>
                    <a:gd name="T1" fmla="*/ 0 h 220"/>
                    <a:gd name="T2" fmla="*/ 0 w 758"/>
                    <a:gd name="T3" fmla="*/ 220 h 220"/>
                    <a:gd name="T4" fmla="*/ 758 w 758"/>
                    <a:gd name="T5" fmla="*/ 220 h 220"/>
                    <a:gd name="T6" fmla="*/ 758 w 758"/>
                    <a:gd name="T7" fmla="*/ 0 h 220"/>
                    <a:gd name="T8" fmla="*/ 0 w 758"/>
                    <a:gd name="T9" fmla="*/ 0 h 220"/>
                    <a:gd name="T10" fmla="*/ 160 w 758"/>
                    <a:gd name="T11" fmla="*/ 166 h 220"/>
                    <a:gd name="T12" fmla="*/ 55 w 758"/>
                    <a:gd name="T13" fmla="*/ 166 h 220"/>
                    <a:gd name="T14" fmla="*/ 55 w 758"/>
                    <a:gd name="T15" fmla="*/ 105 h 220"/>
                    <a:gd name="T16" fmla="*/ 160 w 758"/>
                    <a:gd name="T17" fmla="*/ 105 h 220"/>
                    <a:gd name="T18" fmla="*/ 160 w 758"/>
                    <a:gd name="T19" fmla="*/ 166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8" h="220">
                      <a:moveTo>
                        <a:pt x="0" y="0"/>
                      </a:moveTo>
                      <a:lnTo>
                        <a:pt x="0" y="220"/>
                      </a:lnTo>
                      <a:lnTo>
                        <a:pt x="758" y="220"/>
                      </a:lnTo>
                      <a:lnTo>
                        <a:pt x="758" y="0"/>
                      </a:lnTo>
                      <a:lnTo>
                        <a:pt x="0" y="0"/>
                      </a:lnTo>
                      <a:close/>
                      <a:moveTo>
                        <a:pt x="160" y="166"/>
                      </a:moveTo>
                      <a:lnTo>
                        <a:pt x="55" y="166"/>
                      </a:lnTo>
                      <a:lnTo>
                        <a:pt x="55" y="105"/>
                      </a:lnTo>
                      <a:lnTo>
                        <a:pt x="160" y="105"/>
                      </a:lnTo>
                      <a:lnTo>
                        <a:pt x="160" y="166"/>
                      </a:lnTo>
                      <a:close/>
                    </a:path>
                  </a:pathLst>
                </a:custGeom>
                <a:solidFill>
                  <a:schemeClr val="tx2">
                    <a:lumMod val="75000"/>
                  </a:schemeClr>
                </a:solidFill>
                <a:ln w="12700">
                  <a:solidFill>
                    <a:srgbClr val="FFFFFF"/>
                  </a:solidFill>
                  <a:round/>
                  <a:headEnd/>
                  <a:tailEnd/>
                </a:ln>
              </p:spPr>
              <p:txBody>
                <a:bodyPr vert="horz" wrap="square" lIns="89608" tIns="44804" rIns="89608" bIns="44804" numCol="1" anchor="t" anchorCtr="0" compatLnSpc="1">
                  <a:prstTxWarp prst="textNoShape">
                    <a:avLst/>
                  </a:prstTxWarp>
                </a:bodyPr>
                <a:lstStyle/>
                <a:p>
                  <a:pPr defTabSz="914234">
                    <a:defRPr/>
                  </a:pPr>
                  <a:endParaRPr lang="en-US" sz="1100" kern="0"/>
                </a:p>
              </p:txBody>
            </p:sp>
            <p:sp>
              <p:nvSpPr>
                <p:cNvPr id="24" name="Freeform 7"/>
                <p:cNvSpPr>
                  <a:spLocks noEditPoints="1"/>
                </p:cNvSpPr>
                <p:nvPr/>
              </p:nvSpPr>
              <p:spPr bwMode="auto">
                <a:xfrm>
                  <a:off x="457200" y="-1282333"/>
                  <a:ext cx="1203325" cy="350841"/>
                </a:xfrm>
                <a:custGeom>
                  <a:avLst/>
                  <a:gdLst>
                    <a:gd name="T0" fmla="*/ 0 w 758"/>
                    <a:gd name="T1" fmla="*/ 0 h 221"/>
                    <a:gd name="T2" fmla="*/ 0 w 758"/>
                    <a:gd name="T3" fmla="*/ 221 h 221"/>
                    <a:gd name="T4" fmla="*/ 758 w 758"/>
                    <a:gd name="T5" fmla="*/ 221 h 221"/>
                    <a:gd name="T6" fmla="*/ 758 w 758"/>
                    <a:gd name="T7" fmla="*/ 0 h 221"/>
                    <a:gd name="T8" fmla="*/ 0 w 758"/>
                    <a:gd name="T9" fmla="*/ 0 h 221"/>
                    <a:gd name="T10" fmla="*/ 160 w 758"/>
                    <a:gd name="T11" fmla="*/ 166 h 221"/>
                    <a:gd name="T12" fmla="*/ 55 w 758"/>
                    <a:gd name="T13" fmla="*/ 166 h 221"/>
                    <a:gd name="T14" fmla="*/ 55 w 758"/>
                    <a:gd name="T15" fmla="*/ 105 h 221"/>
                    <a:gd name="T16" fmla="*/ 160 w 758"/>
                    <a:gd name="T17" fmla="*/ 105 h 221"/>
                    <a:gd name="T18" fmla="*/ 160 w 758"/>
                    <a:gd name="T19" fmla="*/ 166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8" h="221">
                      <a:moveTo>
                        <a:pt x="0" y="0"/>
                      </a:moveTo>
                      <a:lnTo>
                        <a:pt x="0" y="221"/>
                      </a:lnTo>
                      <a:lnTo>
                        <a:pt x="758" y="221"/>
                      </a:lnTo>
                      <a:lnTo>
                        <a:pt x="758" y="0"/>
                      </a:lnTo>
                      <a:lnTo>
                        <a:pt x="0" y="0"/>
                      </a:lnTo>
                      <a:close/>
                      <a:moveTo>
                        <a:pt x="160" y="166"/>
                      </a:moveTo>
                      <a:lnTo>
                        <a:pt x="55" y="166"/>
                      </a:lnTo>
                      <a:lnTo>
                        <a:pt x="55" y="105"/>
                      </a:lnTo>
                      <a:lnTo>
                        <a:pt x="160" y="105"/>
                      </a:lnTo>
                      <a:lnTo>
                        <a:pt x="160" y="166"/>
                      </a:lnTo>
                      <a:close/>
                    </a:path>
                  </a:pathLst>
                </a:custGeom>
                <a:solidFill>
                  <a:schemeClr val="tx2">
                    <a:lumMod val="75000"/>
                  </a:schemeClr>
                </a:solidFill>
                <a:ln w="12700">
                  <a:solidFill>
                    <a:srgbClr val="FFFFFF"/>
                  </a:solidFill>
                  <a:round/>
                  <a:headEnd/>
                  <a:tailEnd/>
                </a:ln>
              </p:spPr>
              <p:txBody>
                <a:bodyPr vert="horz" wrap="square" lIns="89608" tIns="44804" rIns="89608" bIns="44804" numCol="1" anchor="t" anchorCtr="0" compatLnSpc="1">
                  <a:prstTxWarp prst="textNoShape">
                    <a:avLst/>
                  </a:prstTxWarp>
                </a:bodyPr>
                <a:lstStyle/>
                <a:p>
                  <a:pPr defTabSz="914234">
                    <a:defRPr/>
                  </a:pPr>
                  <a:endParaRPr lang="en-US" sz="1100" kern="0"/>
                </a:p>
              </p:txBody>
            </p:sp>
          </p:grpSp>
        </p:grpSp>
      </p:grpSp>
      <p:grpSp>
        <p:nvGrpSpPr>
          <p:cNvPr id="7" name="Group 6"/>
          <p:cNvGrpSpPr/>
          <p:nvPr/>
        </p:nvGrpSpPr>
        <p:grpSpPr>
          <a:xfrm>
            <a:off x="4733625" y="5250091"/>
            <a:ext cx="1592192" cy="543059"/>
            <a:chOff x="3206063" y="4335462"/>
            <a:chExt cx="1592395" cy="543128"/>
          </a:xfrm>
        </p:grpSpPr>
        <p:sp>
          <p:nvSpPr>
            <p:cNvPr id="13" name="Rounded Rectangle 12"/>
            <p:cNvSpPr/>
            <p:nvPr/>
          </p:nvSpPr>
          <p:spPr bwMode="auto">
            <a:xfrm>
              <a:off x="3246437" y="4371280"/>
              <a:ext cx="1423467" cy="494032"/>
            </a:xfrm>
            <a:prstGeom prst="roundRect">
              <a:avLst/>
            </a:prstGeom>
            <a:noFill/>
            <a:ln w="12700" cap="flat" cmpd="sng" algn="ctr">
              <a:solidFill>
                <a:srgbClr val="505050">
                  <a:lumMod val="20000"/>
                  <a:lumOff val="80000"/>
                </a:srgbClr>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kern="0" dirty="0">
                <a:gradFill>
                  <a:gsLst>
                    <a:gs pos="0">
                      <a:srgbClr val="FFFFFF"/>
                    </a:gs>
                    <a:gs pos="100000">
                      <a:srgbClr val="FFFFFF"/>
                    </a:gs>
                  </a:gsLst>
                  <a:lin ang="5400000" scaled="0"/>
                </a:gradFill>
              </a:endParaRPr>
            </a:p>
          </p:txBody>
        </p:sp>
        <p:sp>
          <p:nvSpPr>
            <p:cNvPr id="14" name="TextBox 13"/>
            <p:cNvSpPr txBox="1"/>
            <p:nvPr/>
          </p:nvSpPr>
          <p:spPr>
            <a:xfrm>
              <a:off x="3206063" y="4397512"/>
              <a:ext cx="833260" cy="414232"/>
            </a:xfrm>
            <a:prstGeom prst="rect">
              <a:avLst/>
            </a:prstGeom>
            <a:noFill/>
          </p:spPr>
          <p:txBody>
            <a:bodyPr wrap="none" lIns="179215" tIns="143373" rIns="179215" bIns="143373" rtlCol="0">
              <a:spAutoFit/>
            </a:bodyPr>
            <a:lstStyle/>
            <a:p>
              <a:pPr defTabSz="914234">
                <a:lnSpc>
                  <a:spcPct val="90000"/>
                </a:lnSpc>
                <a:spcAft>
                  <a:spcPts val="588"/>
                </a:spcAft>
                <a:defRPr/>
              </a:pPr>
              <a:r>
                <a:rPr lang="en-US" sz="900" kern="0" dirty="0">
                  <a:solidFill>
                    <a:srgbClr val="FFFFFF"/>
                  </a:solidFill>
                  <a:latin typeface="Segoe UI Semibold" panose="020B0702040204020203" pitchFamily="34" charset="0"/>
                  <a:cs typeface="Segoe UI Semibold" panose="020B0702040204020203" pitchFamily="34" charset="0"/>
                </a:rPr>
                <a:t>HYPER-V</a:t>
              </a:r>
            </a:p>
          </p:txBody>
        </p:sp>
        <p:sp>
          <p:nvSpPr>
            <p:cNvPr id="15" name="TextBox 14"/>
            <p:cNvSpPr txBox="1"/>
            <p:nvPr/>
          </p:nvSpPr>
          <p:spPr>
            <a:xfrm>
              <a:off x="3857797" y="4464358"/>
              <a:ext cx="940661" cy="414232"/>
            </a:xfrm>
            <a:prstGeom prst="rect">
              <a:avLst/>
            </a:prstGeom>
            <a:noFill/>
          </p:spPr>
          <p:txBody>
            <a:bodyPr wrap="none" lIns="179215" tIns="143373" rIns="179215" bIns="143373" rtlCol="0">
              <a:spAutoFit/>
            </a:bodyPr>
            <a:lstStyle/>
            <a:p>
              <a:pPr defTabSz="914234">
                <a:lnSpc>
                  <a:spcPct val="90000"/>
                </a:lnSpc>
                <a:spcAft>
                  <a:spcPts val="588"/>
                </a:spcAft>
                <a:defRPr/>
              </a:pPr>
              <a:r>
                <a:rPr lang="en-US" sz="900" kern="0" dirty="0">
                  <a:gradFill>
                    <a:gsLst>
                      <a:gs pos="0">
                        <a:srgbClr val="00BCF2"/>
                      </a:gs>
                      <a:gs pos="100000">
                        <a:srgbClr val="00BCF2"/>
                      </a:gs>
                    </a:gsLst>
                    <a:lin ang="5400000" scaled="1"/>
                  </a:gradFill>
                  <a:latin typeface="Segoe UI Semibold" panose="020B0702040204020203" pitchFamily="34" charset="0"/>
                  <a:cs typeface="Segoe UI Semibold" panose="020B0702040204020203" pitchFamily="34" charset="0"/>
                </a:rPr>
                <a:t>WINDOWS</a:t>
              </a:r>
            </a:p>
          </p:txBody>
        </p:sp>
        <p:sp>
          <p:nvSpPr>
            <p:cNvPr id="16" name="TextBox 15"/>
            <p:cNvSpPr txBox="1"/>
            <p:nvPr/>
          </p:nvSpPr>
          <p:spPr>
            <a:xfrm>
              <a:off x="3859418" y="4335462"/>
              <a:ext cx="693799" cy="414232"/>
            </a:xfrm>
            <a:prstGeom prst="rect">
              <a:avLst/>
            </a:prstGeom>
            <a:noFill/>
          </p:spPr>
          <p:txBody>
            <a:bodyPr wrap="none" lIns="179215" tIns="143373" rIns="179215" bIns="143373" rtlCol="0">
              <a:spAutoFit/>
            </a:bodyPr>
            <a:lstStyle/>
            <a:p>
              <a:pPr defTabSz="914234">
                <a:lnSpc>
                  <a:spcPct val="90000"/>
                </a:lnSpc>
                <a:spcAft>
                  <a:spcPts val="588"/>
                </a:spcAft>
                <a:defRPr/>
              </a:pPr>
              <a:r>
                <a:rPr lang="en-US" sz="900" kern="0" dirty="0">
                  <a:solidFill>
                    <a:srgbClr val="92D050"/>
                  </a:solidFill>
                  <a:latin typeface="Segoe UI Semibold" panose="020B0702040204020203" pitchFamily="34" charset="0"/>
                  <a:cs typeface="Segoe UI Semibold" panose="020B0702040204020203" pitchFamily="34" charset="0"/>
                </a:rPr>
                <a:t>LINUX</a:t>
              </a:r>
            </a:p>
          </p:txBody>
        </p:sp>
      </p:grpSp>
      <p:grpSp>
        <p:nvGrpSpPr>
          <p:cNvPr id="8" name="Group 7"/>
          <p:cNvGrpSpPr/>
          <p:nvPr/>
        </p:nvGrpSpPr>
        <p:grpSpPr>
          <a:xfrm>
            <a:off x="4733625" y="5833301"/>
            <a:ext cx="1592192" cy="543059"/>
            <a:chOff x="3206063" y="4335462"/>
            <a:chExt cx="1592395" cy="543128"/>
          </a:xfrm>
        </p:grpSpPr>
        <p:sp>
          <p:nvSpPr>
            <p:cNvPr id="9" name="Rounded Rectangle 8"/>
            <p:cNvSpPr/>
            <p:nvPr/>
          </p:nvSpPr>
          <p:spPr bwMode="auto">
            <a:xfrm>
              <a:off x="3246437" y="4371280"/>
              <a:ext cx="1423467" cy="494032"/>
            </a:xfrm>
            <a:prstGeom prst="roundRect">
              <a:avLst/>
            </a:prstGeom>
            <a:noFill/>
            <a:ln w="12700" cap="flat" cmpd="sng" algn="ctr">
              <a:solidFill>
                <a:srgbClr val="505050">
                  <a:lumMod val="20000"/>
                  <a:lumOff val="80000"/>
                </a:srgbClr>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kern="0" dirty="0">
                <a:gradFill>
                  <a:gsLst>
                    <a:gs pos="0">
                      <a:srgbClr val="FFFFFF"/>
                    </a:gs>
                    <a:gs pos="100000">
                      <a:srgbClr val="FFFFFF"/>
                    </a:gs>
                  </a:gsLst>
                  <a:lin ang="5400000" scaled="0"/>
                </a:gradFill>
              </a:endParaRPr>
            </a:p>
          </p:txBody>
        </p:sp>
        <p:sp>
          <p:nvSpPr>
            <p:cNvPr id="10" name="TextBox 9"/>
            <p:cNvSpPr txBox="1"/>
            <p:nvPr/>
          </p:nvSpPr>
          <p:spPr>
            <a:xfrm>
              <a:off x="3206063" y="4397512"/>
              <a:ext cx="820436" cy="414232"/>
            </a:xfrm>
            <a:prstGeom prst="rect">
              <a:avLst/>
            </a:prstGeom>
            <a:noFill/>
          </p:spPr>
          <p:txBody>
            <a:bodyPr wrap="none" lIns="179215" tIns="143373" rIns="179215" bIns="143373" rtlCol="0">
              <a:spAutoFit/>
            </a:bodyPr>
            <a:lstStyle/>
            <a:p>
              <a:pPr defTabSz="914234">
                <a:lnSpc>
                  <a:spcPct val="90000"/>
                </a:lnSpc>
                <a:spcAft>
                  <a:spcPts val="588"/>
                </a:spcAft>
                <a:defRPr/>
              </a:pPr>
              <a:r>
                <a:rPr lang="en-US" sz="900" kern="0" dirty="0">
                  <a:solidFill>
                    <a:srgbClr val="FFFFFF"/>
                  </a:solidFill>
                  <a:latin typeface="Segoe UI Semibold" panose="020B0702040204020203" pitchFamily="34" charset="0"/>
                  <a:cs typeface="Segoe UI Semibold" panose="020B0702040204020203" pitchFamily="34" charset="0"/>
                </a:rPr>
                <a:t>VMWare</a:t>
              </a:r>
            </a:p>
          </p:txBody>
        </p:sp>
        <p:sp>
          <p:nvSpPr>
            <p:cNvPr id="11" name="TextBox 10"/>
            <p:cNvSpPr txBox="1"/>
            <p:nvPr/>
          </p:nvSpPr>
          <p:spPr>
            <a:xfrm>
              <a:off x="3857797" y="4464358"/>
              <a:ext cx="940661" cy="414232"/>
            </a:xfrm>
            <a:prstGeom prst="rect">
              <a:avLst/>
            </a:prstGeom>
            <a:noFill/>
          </p:spPr>
          <p:txBody>
            <a:bodyPr wrap="none" lIns="179215" tIns="143373" rIns="179215" bIns="143373" rtlCol="0">
              <a:spAutoFit/>
            </a:bodyPr>
            <a:lstStyle/>
            <a:p>
              <a:pPr defTabSz="914234">
                <a:lnSpc>
                  <a:spcPct val="90000"/>
                </a:lnSpc>
                <a:spcAft>
                  <a:spcPts val="588"/>
                </a:spcAft>
                <a:defRPr/>
              </a:pPr>
              <a:r>
                <a:rPr lang="en-US" sz="900" kern="0" dirty="0">
                  <a:gradFill>
                    <a:gsLst>
                      <a:gs pos="0">
                        <a:srgbClr val="00BCF2"/>
                      </a:gs>
                      <a:gs pos="100000">
                        <a:srgbClr val="00BCF2"/>
                      </a:gs>
                    </a:gsLst>
                    <a:lin ang="5400000" scaled="1"/>
                  </a:gradFill>
                  <a:latin typeface="Segoe UI Semibold" panose="020B0702040204020203" pitchFamily="34" charset="0"/>
                  <a:cs typeface="Segoe UI Semibold" panose="020B0702040204020203" pitchFamily="34" charset="0"/>
                </a:rPr>
                <a:t>WINDOWS</a:t>
              </a:r>
            </a:p>
          </p:txBody>
        </p:sp>
        <p:sp>
          <p:nvSpPr>
            <p:cNvPr id="12" name="TextBox 11"/>
            <p:cNvSpPr txBox="1"/>
            <p:nvPr/>
          </p:nvSpPr>
          <p:spPr>
            <a:xfrm>
              <a:off x="3859418" y="4335462"/>
              <a:ext cx="693799" cy="414232"/>
            </a:xfrm>
            <a:prstGeom prst="rect">
              <a:avLst/>
            </a:prstGeom>
            <a:noFill/>
          </p:spPr>
          <p:txBody>
            <a:bodyPr wrap="none" lIns="179215" tIns="143373" rIns="179215" bIns="143373" rtlCol="0">
              <a:spAutoFit/>
            </a:bodyPr>
            <a:lstStyle/>
            <a:p>
              <a:pPr defTabSz="914234">
                <a:lnSpc>
                  <a:spcPct val="90000"/>
                </a:lnSpc>
                <a:spcAft>
                  <a:spcPts val="588"/>
                </a:spcAft>
                <a:defRPr/>
              </a:pPr>
              <a:r>
                <a:rPr lang="en-US" sz="900" kern="0" dirty="0">
                  <a:solidFill>
                    <a:srgbClr val="92D050"/>
                  </a:solidFill>
                  <a:latin typeface="Segoe UI Semibold" panose="020B0702040204020203" pitchFamily="34" charset="0"/>
                  <a:cs typeface="Segoe UI Semibold" panose="020B0702040204020203" pitchFamily="34" charset="0"/>
                </a:rPr>
                <a:t>LINUX</a:t>
              </a:r>
            </a:p>
          </p:txBody>
        </p:sp>
      </p:grpSp>
      <p:sp>
        <p:nvSpPr>
          <p:cNvPr id="44" name="Freeform 5"/>
          <p:cNvSpPr>
            <a:spLocks/>
          </p:cNvSpPr>
          <p:nvPr/>
        </p:nvSpPr>
        <p:spPr bwMode="auto">
          <a:xfrm>
            <a:off x="807644" y="1820862"/>
            <a:ext cx="3123800" cy="1414560"/>
          </a:xfrm>
          <a:custGeom>
            <a:avLst/>
            <a:gdLst>
              <a:gd name="T0" fmla="*/ 313 w 2915"/>
              <a:gd name="T1" fmla="*/ 555 h 1184"/>
              <a:gd name="T2" fmla="*/ 365 w 2915"/>
              <a:gd name="T3" fmla="*/ 562 h 1184"/>
              <a:gd name="T4" fmla="*/ 954 w 2915"/>
              <a:gd name="T5" fmla="*/ 0 h 1184"/>
              <a:gd name="T6" fmla="*/ 1528 w 2915"/>
              <a:gd name="T7" fmla="*/ 442 h 1184"/>
              <a:gd name="T8" fmla="*/ 1834 w 2915"/>
              <a:gd name="T9" fmla="*/ 307 h 1184"/>
              <a:gd name="T10" fmla="*/ 2274 w 2915"/>
              <a:gd name="T11" fmla="*/ 704 h 1184"/>
              <a:gd name="T12" fmla="*/ 2475 w 2915"/>
              <a:gd name="T13" fmla="*/ 802 h 1184"/>
              <a:gd name="T14" fmla="*/ 2676 w 2915"/>
              <a:gd name="T15" fmla="*/ 697 h 1184"/>
              <a:gd name="T16" fmla="*/ 2915 w 2915"/>
              <a:gd name="T17" fmla="*/ 944 h 1184"/>
              <a:gd name="T18" fmla="*/ 2676 w 2915"/>
              <a:gd name="T19" fmla="*/ 1184 h 1184"/>
              <a:gd name="T20" fmla="*/ 2609 w 2915"/>
              <a:gd name="T21" fmla="*/ 1184 h 1184"/>
              <a:gd name="T22" fmla="*/ 1812 w 2915"/>
              <a:gd name="T23" fmla="*/ 1184 h 1184"/>
              <a:gd name="T24" fmla="*/ 1364 w 2915"/>
              <a:gd name="T25" fmla="*/ 1184 h 1184"/>
              <a:gd name="T26" fmla="*/ 298 w 2915"/>
              <a:gd name="T27" fmla="*/ 1184 h 1184"/>
              <a:gd name="T28" fmla="*/ 298 w 2915"/>
              <a:gd name="T29" fmla="*/ 1184 h 1184"/>
              <a:gd name="T30" fmla="*/ 0 w 2915"/>
              <a:gd name="T31" fmla="*/ 869 h 1184"/>
              <a:gd name="T32" fmla="*/ 313 w 2915"/>
              <a:gd name="T33" fmla="*/ 555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15" h="1184">
                <a:moveTo>
                  <a:pt x="313" y="555"/>
                </a:moveTo>
                <a:cubicBezTo>
                  <a:pt x="328" y="555"/>
                  <a:pt x="350" y="562"/>
                  <a:pt x="365" y="562"/>
                </a:cubicBezTo>
                <a:cubicBezTo>
                  <a:pt x="380" y="247"/>
                  <a:pt x="641" y="0"/>
                  <a:pt x="954" y="0"/>
                </a:cubicBezTo>
                <a:cubicBezTo>
                  <a:pt x="1230" y="0"/>
                  <a:pt x="1461" y="187"/>
                  <a:pt x="1528" y="442"/>
                </a:cubicBezTo>
                <a:cubicBezTo>
                  <a:pt x="1603" y="360"/>
                  <a:pt x="1715" y="307"/>
                  <a:pt x="1834" y="307"/>
                </a:cubicBezTo>
                <a:cubicBezTo>
                  <a:pt x="2065" y="307"/>
                  <a:pt x="2252" y="480"/>
                  <a:pt x="2274" y="704"/>
                </a:cubicBezTo>
                <a:cubicBezTo>
                  <a:pt x="2348" y="712"/>
                  <a:pt x="2423" y="749"/>
                  <a:pt x="2475" y="802"/>
                </a:cubicBezTo>
                <a:cubicBezTo>
                  <a:pt x="2520" y="734"/>
                  <a:pt x="2594" y="697"/>
                  <a:pt x="2676" y="697"/>
                </a:cubicBezTo>
                <a:cubicBezTo>
                  <a:pt x="2811" y="697"/>
                  <a:pt x="2915" y="809"/>
                  <a:pt x="2915" y="944"/>
                </a:cubicBezTo>
                <a:cubicBezTo>
                  <a:pt x="2915" y="1079"/>
                  <a:pt x="2811" y="1184"/>
                  <a:pt x="2676" y="1184"/>
                </a:cubicBezTo>
                <a:cubicBezTo>
                  <a:pt x="2609" y="1184"/>
                  <a:pt x="2609" y="1184"/>
                  <a:pt x="2609" y="1184"/>
                </a:cubicBezTo>
                <a:cubicBezTo>
                  <a:pt x="1812" y="1184"/>
                  <a:pt x="1812" y="1184"/>
                  <a:pt x="1812" y="1184"/>
                </a:cubicBezTo>
                <a:cubicBezTo>
                  <a:pt x="1364" y="1184"/>
                  <a:pt x="1364" y="1184"/>
                  <a:pt x="1364" y="1184"/>
                </a:cubicBezTo>
                <a:cubicBezTo>
                  <a:pt x="298" y="1184"/>
                  <a:pt x="298" y="1184"/>
                  <a:pt x="298" y="1184"/>
                </a:cubicBezTo>
                <a:cubicBezTo>
                  <a:pt x="298" y="1184"/>
                  <a:pt x="298" y="1184"/>
                  <a:pt x="298" y="1184"/>
                </a:cubicBezTo>
                <a:cubicBezTo>
                  <a:pt x="134" y="1176"/>
                  <a:pt x="0" y="1041"/>
                  <a:pt x="0" y="869"/>
                </a:cubicBezTo>
                <a:cubicBezTo>
                  <a:pt x="0" y="697"/>
                  <a:pt x="142" y="555"/>
                  <a:pt x="313" y="555"/>
                </a:cubicBezTo>
                <a:close/>
              </a:path>
            </a:pathLst>
          </a:custGeom>
          <a:solidFill>
            <a:schemeClr val="bg1"/>
          </a:solidFill>
          <a:ln w="34925" cap="flat">
            <a:solidFill>
              <a:schemeClr val="bg2"/>
            </a:solidFill>
            <a:prstDash val="solid"/>
            <a:miter lim="800000"/>
            <a:headEnd/>
            <a:tailEnd/>
          </a:ln>
        </p:spPr>
        <p:txBody>
          <a:bodyPr vert="horz" wrap="square" lIns="89608" tIns="44804" rIns="89608" bIns="44804" numCol="1" anchor="t" anchorCtr="0" compatLnSpc="1">
            <a:prstTxWarp prst="textNoShape">
              <a:avLst/>
            </a:prstTxWarp>
          </a:bodyPr>
          <a:lstStyle/>
          <a:p>
            <a:pPr defTabSz="914234">
              <a:defRPr/>
            </a:pPr>
            <a:endParaRPr lang="en-US" sz="1600" kern="0">
              <a:solidFill>
                <a:srgbClr val="FFFFFF"/>
              </a:solidFill>
            </a:endParaRPr>
          </a:p>
        </p:txBody>
      </p:sp>
      <p:sp>
        <p:nvSpPr>
          <p:cNvPr id="45" name="TextBox 44"/>
          <p:cNvSpPr txBox="1"/>
          <p:nvPr/>
        </p:nvSpPr>
        <p:spPr>
          <a:xfrm>
            <a:off x="1450815" y="3241848"/>
            <a:ext cx="1884589" cy="865015"/>
          </a:xfrm>
          <a:prstGeom prst="rect">
            <a:avLst/>
          </a:prstGeom>
          <a:noFill/>
        </p:spPr>
        <p:txBody>
          <a:bodyPr wrap="none" lIns="179215" tIns="143373" rIns="179215" bIns="143373" rtlCol="0">
            <a:spAutoFit/>
          </a:bodyPr>
          <a:lstStyle/>
          <a:p>
            <a:pPr algn="ctr" defTabSz="914234">
              <a:lnSpc>
                <a:spcPct val="90000"/>
              </a:lnSpc>
              <a:spcAft>
                <a:spcPts val="588"/>
              </a:spcAft>
              <a:defRPr/>
            </a:pPr>
            <a:r>
              <a:rPr lang="en-US" kern="0" dirty="0"/>
              <a:t>Public Cloud </a:t>
            </a:r>
          </a:p>
          <a:p>
            <a:pPr algn="ctr" defTabSz="914234">
              <a:lnSpc>
                <a:spcPct val="90000"/>
              </a:lnSpc>
              <a:spcAft>
                <a:spcPts val="588"/>
              </a:spcAft>
              <a:defRPr/>
            </a:pPr>
            <a:r>
              <a:rPr lang="en-US" kern="0" dirty="0"/>
              <a:t>AZURE or AWS</a:t>
            </a:r>
          </a:p>
        </p:txBody>
      </p:sp>
      <p:grpSp>
        <p:nvGrpSpPr>
          <p:cNvPr id="32" name="Group 31"/>
          <p:cNvGrpSpPr/>
          <p:nvPr/>
        </p:nvGrpSpPr>
        <p:grpSpPr>
          <a:xfrm>
            <a:off x="2234170" y="2610897"/>
            <a:ext cx="1321586" cy="670660"/>
            <a:chOff x="8308725" y="1888215"/>
            <a:chExt cx="2257286" cy="1028556"/>
          </a:xfrm>
        </p:grpSpPr>
        <p:grpSp>
          <p:nvGrpSpPr>
            <p:cNvPr id="39" name="Group 38"/>
            <p:cNvGrpSpPr/>
            <p:nvPr/>
          </p:nvGrpSpPr>
          <p:grpSpPr>
            <a:xfrm>
              <a:off x="8308725" y="1888215"/>
              <a:ext cx="2029015" cy="1000996"/>
              <a:chOff x="2547542" y="4946794"/>
              <a:chExt cx="2029015" cy="1000996"/>
            </a:xfrm>
          </p:grpSpPr>
          <p:sp>
            <p:nvSpPr>
              <p:cNvPr id="42" name="Freeform 5"/>
              <p:cNvSpPr>
                <a:spLocks/>
              </p:cNvSpPr>
              <p:nvPr/>
            </p:nvSpPr>
            <p:spPr bwMode="auto">
              <a:xfrm>
                <a:off x="2600114" y="4946794"/>
                <a:ext cx="1976443" cy="803628"/>
              </a:xfrm>
              <a:custGeom>
                <a:avLst/>
                <a:gdLst>
                  <a:gd name="T0" fmla="*/ 313 w 2915"/>
                  <a:gd name="T1" fmla="*/ 555 h 1184"/>
                  <a:gd name="T2" fmla="*/ 365 w 2915"/>
                  <a:gd name="T3" fmla="*/ 562 h 1184"/>
                  <a:gd name="T4" fmla="*/ 954 w 2915"/>
                  <a:gd name="T5" fmla="*/ 0 h 1184"/>
                  <a:gd name="T6" fmla="*/ 1528 w 2915"/>
                  <a:gd name="T7" fmla="*/ 442 h 1184"/>
                  <a:gd name="T8" fmla="*/ 1834 w 2915"/>
                  <a:gd name="T9" fmla="*/ 307 h 1184"/>
                  <a:gd name="T10" fmla="*/ 2274 w 2915"/>
                  <a:gd name="T11" fmla="*/ 704 h 1184"/>
                  <a:gd name="T12" fmla="*/ 2475 w 2915"/>
                  <a:gd name="T13" fmla="*/ 802 h 1184"/>
                  <a:gd name="T14" fmla="*/ 2676 w 2915"/>
                  <a:gd name="T15" fmla="*/ 697 h 1184"/>
                  <a:gd name="T16" fmla="*/ 2915 w 2915"/>
                  <a:gd name="T17" fmla="*/ 944 h 1184"/>
                  <a:gd name="T18" fmla="*/ 2676 w 2915"/>
                  <a:gd name="T19" fmla="*/ 1184 h 1184"/>
                  <a:gd name="T20" fmla="*/ 2609 w 2915"/>
                  <a:gd name="T21" fmla="*/ 1184 h 1184"/>
                  <a:gd name="T22" fmla="*/ 1812 w 2915"/>
                  <a:gd name="T23" fmla="*/ 1184 h 1184"/>
                  <a:gd name="T24" fmla="*/ 1364 w 2915"/>
                  <a:gd name="T25" fmla="*/ 1184 h 1184"/>
                  <a:gd name="T26" fmla="*/ 298 w 2915"/>
                  <a:gd name="T27" fmla="*/ 1184 h 1184"/>
                  <a:gd name="T28" fmla="*/ 298 w 2915"/>
                  <a:gd name="T29" fmla="*/ 1184 h 1184"/>
                  <a:gd name="T30" fmla="*/ 0 w 2915"/>
                  <a:gd name="T31" fmla="*/ 869 h 1184"/>
                  <a:gd name="T32" fmla="*/ 313 w 2915"/>
                  <a:gd name="T33" fmla="*/ 555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15" h="1184">
                    <a:moveTo>
                      <a:pt x="313" y="555"/>
                    </a:moveTo>
                    <a:cubicBezTo>
                      <a:pt x="328" y="555"/>
                      <a:pt x="350" y="562"/>
                      <a:pt x="365" y="562"/>
                    </a:cubicBezTo>
                    <a:cubicBezTo>
                      <a:pt x="380" y="247"/>
                      <a:pt x="641" y="0"/>
                      <a:pt x="954" y="0"/>
                    </a:cubicBezTo>
                    <a:cubicBezTo>
                      <a:pt x="1230" y="0"/>
                      <a:pt x="1461" y="187"/>
                      <a:pt x="1528" y="442"/>
                    </a:cubicBezTo>
                    <a:cubicBezTo>
                      <a:pt x="1603" y="360"/>
                      <a:pt x="1715" y="307"/>
                      <a:pt x="1834" y="307"/>
                    </a:cubicBezTo>
                    <a:cubicBezTo>
                      <a:pt x="2065" y="307"/>
                      <a:pt x="2252" y="480"/>
                      <a:pt x="2274" y="704"/>
                    </a:cubicBezTo>
                    <a:cubicBezTo>
                      <a:pt x="2348" y="712"/>
                      <a:pt x="2423" y="749"/>
                      <a:pt x="2475" y="802"/>
                    </a:cubicBezTo>
                    <a:cubicBezTo>
                      <a:pt x="2520" y="734"/>
                      <a:pt x="2594" y="697"/>
                      <a:pt x="2676" y="697"/>
                    </a:cubicBezTo>
                    <a:cubicBezTo>
                      <a:pt x="2811" y="697"/>
                      <a:pt x="2915" y="809"/>
                      <a:pt x="2915" y="944"/>
                    </a:cubicBezTo>
                    <a:cubicBezTo>
                      <a:pt x="2915" y="1079"/>
                      <a:pt x="2811" y="1184"/>
                      <a:pt x="2676" y="1184"/>
                    </a:cubicBezTo>
                    <a:cubicBezTo>
                      <a:pt x="2609" y="1184"/>
                      <a:pt x="2609" y="1184"/>
                      <a:pt x="2609" y="1184"/>
                    </a:cubicBezTo>
                    <a:cubicBezTo>
                      <a:pt x="1812" y="1184"/>
                      <a:pt x="1812" y="1184"/>
                      <a:pt x="1812" y="1184"/>
                    </a:cubicBezTo>
                    <a:cubicBezTo>
                      <a:pt x="1364" y="1184"/>
                      <a:pt x="1364" y="1184"/>
                      <a:pt x="1364" y="1184"/>
                    </a:cubicBezTo>
                    <a:cubicBezTo>
                      <a:pt x="298" y="1184"/>
                      <a:pt x="298" y="1184"/>
                      <a:pt x="298" y="1184"/>
                    </a:cubicBezTo>
                    <a:cubicBezTo>
                      <a:pt x="298" y="1184"/>
                      <a:pt x="298" y="1184"/>
                      <a:pt x="298" y="1184"/>
                    </a:cubicBezTo>
                    <a:cubicBezTo>
                      <a:pt x="134" y="1176"/>
                      <a:pt x="0" y="1041"/>
                      <a:pt x="0" y="869"/>
                    </a:cubicBezTo>
                    <a:cubicBezTo>
                      <a:pt x="0" y="697"/>
                      <a:pt x="142" y="555"/>
                      <a:pt x="313" y="555"/>
                    </a:cubicBezTo>
                    <a:close/>
                  </a:path>
                </a:pathLst>
              </a:custGeom>
              <a:solidFill>
                <a:srgbClr val="EAEAEA"/>
              </a:solidFill>
              <a:ln w="25400" cap="flat">
                <a:solidFill>
                  <a:srgbClr val="FFFFFF"/>
                </a:solidFill>
                <a:prstDash val="solid"/>
                <a:miter lim="800000"/>
                <a:headEnd/>
                <a:tailEnd/>
              </a:ln>
            </p:spPr>
            <p:txBody>
              <a:bodyPr vert="horz" wrap="square" lIns="89608" tIns="44804" rIns="89608" bIns="44804" numCol="1" anchor="t" anchorCtr="0" compatLnSpc="1">
                <a:prstTxWarp prst="textNoShape">
                  <a:avLst/>
                </a:prstTxWarp>
              </a:bodyPr>
              <a:lstStyle/>
              <a:p>
                <a:pPr defTabSz="914234">
                  <a:defRPr/>
                </a:pPr>
                <a:endParaRPr lang="en-US" sz="1200" kern="0">
                  <a:solidFill>
                    <a:srgbClr val="FFFFFF"/>
                  </a:solidFill>
                </a:endParaRPr>
              </a:p>
            </p:txBody>
          </p:sp>
          <p:sp>
            <p:nvSpPr>
              <p:cNvPr id="43" name="TextBox 42"/>
              <p:cNvSpPr txBox="1"/>
              <p:nvPr/>
            </p:nvSpPr>
            <p:spPr>
              <a:xfrm>
                <a:off x="2547542" y="5333823"/>
                <a:ext cx="1272469" cy="613967"/>
              </a:xfrm>
              <a:prstGeom prst="rect">
                <a:avLst/>
              </a:prstGeom>
              <a:noFill/>
            </p:spPr>
            <p:txBody>
              <a:bodyPr wrap="none" lIns="179215" tIns="143373" rIns="179215" bIns="143373" rtlCol="0">
                <a:spAutoFit/>
              </a:bodyPr>
              <a:lstStyle/>
              <a:p>
                <a:pPr defTabSz="914234">
                  <a:lnSpc>
                    <a:spcPct val="90000"/>
                  </a:lnSpc>
                  <a:spcAft>
                    <a:spcPts val="588"/>
                  </a:spcAft>
                  <a:defRPr/>
                </a:pPr>
                <a:r>
                  <a:rPr lang="en-US" sz="800" kern="0" dirty="0">
                    <a:gradFill>
                      <a:gsLst>
                        <a:gs pos="2917">
                          <a:srgbClr val="505050"/>
                        </a:gs>
                        <a:gs pos="100000">
                          <a:srgbClr val="505050"/>
                        </a:gs>
                      </a:gsLst>
                      <a:lin ang="5400000" scaled="0"/>
                    </a:gradFill>
                    <a:latin typeface="Segoe UI Semibold" panose="020B0702040204020203" pitchFamily="34" charset="0"/>
                    <a:cs typeface="Segoe UI Semibold" panose="020B0702040204020203" pitchFamily="34" charset="0"/>
                  </a:rPr>
                  <a:t>VMware</a:t>
                </a:r>
              </a:p>
            </p:txBody>
          </p:sp>
        </p:grpSp>
        <p:sp>
          <p:nvSpPr>
            <p:cNvPr id="40" name="TextBox 39"/>
            <p:cNvSpPr txBox="1"/>
            <p:nvPr/>
          </p:nvSpPr>
          <p:spPr>
            <a:xfrm>
              <a:off x="9069059" y="2302804"/>
              <a:ext cx="1496952" cy="613967"/>
            </a:xfrm>
            <a:prstGeom prst="rect">
              <a:avLst/>
            </a:prstGeom>
            <a:noFill/>
          </p:spPr>
          <p:txBody>
            <a:bodyPr wrap="none" lIns="179215" tIns="143373" rIns="179215" bIns="143373" rtlCol="0">
              <a:spAutoFit/>
            </a:bodyPr>
            <a:lstStyle/>
            <a:p>
              <a:pPr defTabSz="914234">
                <a:lnSpc>
                  <a:spcPct val="90000"/>
                </a:lnSpc>
                <a:spcAft>
                  <a:spcPts val="588"/>
                </a:spcAft>
                <a:defRPr/>
              </a:pPr>
              <a:r>
                <a:rPr lang="en-US" sz="800" kern="0" dirty="0">
                  <a:gradFill>
                    <a:gsLst>
                      <a:gs pos="0">
                        <a:srgbClr val="00BCF2"/>
                      </a:gs>
                      <a:gs pos="100000">
                        <a:srgbClr val="00BCF2"/>
                      </a:gs>
                    </a:gsLst>
                    <a:lin ang="5400000" scaled="1"/>
                  </a:gradFill>
                  <a:latin typeface="Segoe UI Semibold" panose="020B0702040204020203" pitchFamily="34" charset="0"/>
                  <a:cs typeface="Segoe UI Semibold" panose="020B0702040204020203" pitchFamily="34" charset="0"/>
                </a:rPr>
                <a:t>WINDOWS</a:t>
              </a:r>
            </a:p>
          </p:txBody>
        </p:sp>
        <p:sp>
          <p:nvSpPr>
            <p:cNvPr id="41" name="TextBox 40"/>
            <p:cNvSpPr txBox="1"/>
            <p:nvPr/>
          </p:nvSpPr>
          <p:spPr>
            <a:xfrm>
              <a:off x="9071400" y="2102981"/>
              <a:ext cx="1121900" cy="613966"/>
            </a:xfrm>
            <a:prstGeom prst="rect">
              <a:avLst/>
            </a:prstGeom>
            <a:noFill/>
          </p:spPr>
          <p:txBody>
            <a:bodyPr wrap="none" lIns="179215" tIns="143373" rIns="179215" bIns="143373" rtlCol="0">
              <a:spAutoFit/>
            </a:bodyPr>
            <a:lstStyle/>
            <a:p>
              <a:pPr defTabSz="914234">
                <a:lnSpc>
                  <a:spcPct val="90000"/>
                </a:lnSpc>
                <a:spcAft>
                  <a:spcPts val="588"/>
                </a:spcAft>
                <a:defRPr/>
              </a:pPr>
              <a:r>
                <a:rPr lang="en-US" sz="800" kern="0" dirty="0">
                  <a:gradFill>
                    <a:gsLst>
                      <a:gs pos="0">
                        <a:srgbClr val="BAD80A">
                          <a:lumMod val="75000"/>
                        </a:srgbClr>
                      </a:gs>
                      <a:gs pos="100000">
                        <a:srgbClr val="BAD80A">
                          <a:lumMod val="75000"/>
                        </a:srgbClr>
                      </a:gs>
                    </a:gsLst>
                    <a:lin ang="5400000" scaled="1"/>
                  </a:gradFill>
                  <a:latin typeface="Segoe UI Semibold" panose="020B0702040204020203" pitchFamily="34" charset="0"/>
                  <a:cs typeface="Segoe UI Semibold" panose="020B0702040204020203" pitchFamily="34" charset="0"/>
                </a:rPr>
                <a:t>LINUX</a:t>
              </a:r>
            </a:p>
          </p:txBody>
        </p:sp>
      </p:grpSp>
      <p:grpSp>
        <p:nvGrpSpPr>
          <p:cNvPr id="33" name="Group 32"/>
          <p:cNvGrpSpPr/>
          <p:nvPr/>
        </p:nvGrpSpPr>
        <p:grpSpPr>
          <a:xfrm>
            <a:off x="1182598" y="2301883"/>
            <a:ext cx="1341326" cy="667571"/>
            <a:chOff x="6512624" y="1403796"/>
            <a:chExt cx="2291003" cy="1023819"/>
          </a:xfrm>
        </p:grpSpPr>
        <p:grpSp>
          <p:nvGrpSpPr>
            <p:cNvPr id="34" name="Group 33"/>
            <p:cNvGrpSpPr/>
            <p:nvPr/>
          </p:nvGrpSpPr>
          <p:grpSpPr>
            <a:xfrm>
              <a:off x="6512624" y="1403796"/>
              <a:ext cx="2042657" cy="999039"/>
              <a:chOff x="1605060" y="4582164"/>
              <a:chExt cx="2042657" cy="999039"/>
            </a:xfrm>
          </p:grpSpPr>
          <p:sp>
            <p:nvSpPr>
              <p:cNvPr id="37" name="Freeform 5"/>
              <p:cNvSpPr>
                <a:spLocks/>
              </p:cNvSpPr>
              <p:nvPr/>
            </p:nvSpPr>
            <p:spPr bwMode="auto">
              <a:xfrm>
                <a:off x="1671276" y="4582164"/>
                <a:ext cx="1976441" cy="803628"/>
              </a:xfrm>
              <a:custGeom>
                <a:avLst/>
                <a:gdLst>
                  <a:gd name="T0" fmla="*/ 313 w 2915"/>
                  <a:gd name="T1" fmla="*/ 555 h 1184"/>
                  <a:gd name="T2" fmla="*/ 365 w 2915"/>
                  <a:gd name="T3" fmla="*/ 562 h 1184"/>
                  <a:gd name="T4" fmla="*/ 954 w 2915"/>
                  <a:gd name="T5" fmla="*/ 0 h 1184"/>
                  <a:gd name="T6" fmla="*/ 1528 w 2915"/>
                  <a:gd name="T7" fmla="*/ 442 h 1184"/>
                  <a:gd name="T8" fmla="*/ 1834 w 2915"/>
                  <a:gd name="T9" fmla="*/ 307 h 1184"/>
                  <a:gd name="T10" fmla="*/ 2274 w 2915"/>
                  <a:gd name="T11" fmla="*/ 704 h 1184"/>
                  <a:gd name="T12" fmla="*/ 2475 w 2915"/>
                  <a:gd name="T13" fmla="*/ 802 h 1184"/>
                  <a:gd name="T14" fmla="*/ 2676 w 2915"/>
                  <a:gd name="T15" fmla="*/ 697 h 1184"/>
                  <a:gd name="T16" fmla="*/ 2915 w 2915"/>
                  <a:gd name="T17" fmla="*/ 944 h 1184"/>
                  <a:gd name="T18" fmla="*/ 2676 w 2915"/>
                  <a:gd name="T19" fmla="*/ 1184 h 1184"/>
                  <a:gd name="T20" fmla="*/ 2609 w 2915"/>
                  <a:gd name="T21" fmla="*/ 1184 h 1184"/>
                  <a:gd name="T22" fmla="*/ 1812 w 2915"/>
                  <a:gd name="T23" fmla="*/ 1184 h 1184"/>
                  <a:gd name="T24" fmla="*/ 1364 w 2915"/>
                  <a:gd name="T25" fmla="*/ 1184 h 1184"/>
                  <a:gd name="T26" fmla="*/ 298 w 2915"/>
                  <a:gd name="T27" fmla="*/ 1184 h 1184"/>
                  <a:gd name="T28" fmla="*/ 298 w 2915"/>
                  <a:gd name="T29" fmla="*/ 1184 h 1184"/>
                  <a:gd name="T30" fmla="*/ 0 w 2915"/>
                  <a:gd name="T31" fmla="*/ 869 h 1184"/>
                  <a:gd name="T32" fmla="*/ 313 w 2915"/>
                  <a:gd name="T33" fmla="*/ 555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15" h="1184">
                    <a:moveTo>
                      <a:pt x="313" y="555"/>
                    </a:moveTo>
                    <a:cubicBezTo>
                      <a:pt x="328" y="555"/>
                      <a:pt x="350" y="562"/>
                      <a:pt x="365" y="562"/>
                    </a:cubicBezTo>
                    <a:cubicBezTo>
                      <a:pt x="380" y="247"/>
                      <a:pt x="641" y="0"/>
                      <a:pt x="954" y="0"/>
                    </a:cubicBezTo>
                    <a:cubicBezTo>
                      <a:pt x="1230" y="0"/>
                      <a:pt x="1461" y="187"/>
                      <a:pt x="1528" y="442"/>
                    </a:cubicBezTo>
                    <a:cubicBezTo>
                      <a:pt x="1603" y="360"/>
                      <a:pt x="1715" y="307"/>
                      <a:pt x="1834" y="307"/>
                    </a:cubicBezTo>
                    <a:cubicBezTo>
                      <a:pt x="2065" y="307"/>
                      <a:pt x="2252" y="480"/>
                      <a:pt x="2274" y="704"/>
                    </a:cubicBezTo>
                    <a:cubicBezTo>
                      <a:pt x="2348" y="712"/>
                      <a:pt x="2423" y="749"/>
                      <a:pt x="2475" y="802"/>
                    </a:cubicBezTo>
                    <a:cubicBezTo>
                      <a:pt x="2520" y="734"/>
                      <a:pt x="2594" y="697"/>
                      <a:pt x="2676" y="697"/>
                    </a:cubicBezTo>
                    <a:cubicBezTo>
                      <a:pt x="2811" y="697"/>
                      <a:pt x="2915" y="809"/>
                      <a:pt x="2915" y="944"/>
                    </a:cubicBezTo>
                    <a:cubicBezTo>
                      <a:pt x="2915" y="1079"/>
                      <a:pt x="2811" y="1184"/>
                      <a:pt x="2676" y="1184"/>
                    </a:cubicBezTo>
                    <a:cubicBezTo>
                      <a:pt x="2609" y="1184"/>
                      <a:pt x="2609" y="1184"/>
                      <a:pt x="2609" y="1184"/>
                    </a:cubicBezTo>
                    <a:cubicBezTo>
                      <a:pt x="1812" y="1184"/>
                      <a:pt x="1812" y="1184"/>
                      <a:pt x="1812" y="1184"/>
                    </a:cubicBezTo>
                    <a:cubicBezTo>
                      <a:pt x="1364" y="1184"/>
                      <a:pt x="1364" y="1184"/>
                      <a:pt x="1364" y="1184"/>
                    </a:cubicBezTo>
                    <a:cubicBezTo>
                      <a:pt x="298" y="1184"/>
                      <a:pt x="298" y="1184"/>
                      <a:pt x="298" y="1184"/>
                    </a:cubicBezTo>
                    <a:cubicBezTo>
                      <a:pt x="298" y="1184"/>
                      <a:pt x="298" y="1184"/>
                      <a:pt x="298" y="1184"/>
                    </a:cubicBezTo>
                    <a:cubicBezTo>
                      <a:pt x="134" y="1176"/>
                      <a:pt x="0" y="1041"/>
                      <a:pt x="0" y="869"/>
                    </a:cubicBezTo>
                    <a:cubicBezTo>
                      <a:pt x="0" y="697"/>
                      <a:pt x="142" y="555"/>
                      <a:pt x="313" y="555"/>
                    </a:cubicBezTo>
                    <a:close/>
                  </a:path>
                </a:pathLst>
              </a:custGeom>
              <a:solidFill>
                <a:srgbClr val="EAEAEA"/>
              </a:solidFill>
              <a:ln w="25400" cap="flat">
                <a:solidFill>
                  <a:srgbClr val="FFFFFF"/>
                </a:solidFill>
                <a:prstDash val="solid"/>
                <a:miter lim="800000"/>
                <a:headEnd/>
                <a:tailEnd/>
              </a:ln>
            </p:spPr>
            <p:txBody>
              <a:bodyPr vert="horz" wrap="square" lIns="89608" tIns="44804" rIns="89608" bIns="44804" numCol="1" anchor="t" anchorCtr="0" compatLnSpc="1">
                <a:prstTxWarp prst="textNoShape">
                  <a:avLst/>
                </a:prstTxWarp>
              </a:bodyPr>
              <a:lstStyle/>
              <a:p>
                <a:pPr defTabSz="914234">
                  <a:defRPr/>
                </a:pPr>
                <a:endParaRPr lang="en-US" sz="1200" kern="0">
                  <a:solidFill>
                    <a:srgbClr val="FFFFFF"/>
                  </a:solidFill>
                </a:endParaRPr>
              </a:p>
            </p:txBody>
          </p:sp>
          <p:sp>
            <p:nvSpPr>
              <p:cNvPr id="38" name="TextBox 37"/>
              <p:cNvSpPr txBox="1"/>
              <p:nvPr/>
            </p:nvSpPr>
            <p:spPr>
              <a:xfrm>
                <a:off x="1605060" y="4967236"/>
                <a:ext cx="1332696" cy="613967"/>
              </a:xfrm>
              <a:prstGeom prst="rect">
                <a:avLst/>
              </a:prstGeom>
              <a:noFill/>
            </p:spPr>
            <p:txBody>
              <a:bodyPr wrap="none" lIns="179215" tIns="143373" rIns="179215" bIns="143373" rtlCol="0">
                <a:spAutoFit/>
              </a:bodyPr>
              <a:lstStyle/>
              <a:p>
                <a:pPr defTabSz="914234">
                  <a:lnSpc>
                    <a:spcPct val="90000"/>
                  </a:lnSpc>
                  <a:spcAft>
                    <a:spcPts val="588"/>
                  </a:spcAft>
                  <a:defRPr/>
                </a:pPr>
                <a:r>
                  <a:rPr lang="en-US" sz="800" kern="0" dirty="0">
                    <a:gradFill>
                      <a:gsLst>
                        <a:gs pos="2917">
                          <a:srgbClr val="505050"/>
                        </a:gs>
                        <a:gs pos="100000">
                          <a:srgbClr val="505050"/>
                        </a:gs>
                      </a:gsLst>
                      <a:lin ang="5400000" scaled="0"/>
                    </a:gradFill>
                    <a:latin typeface="Segoe UI Semibold" panose="020B0702040204020203" pitchFamily="34" charset="0"/>
                    <a:cs typeface="Segoe UI Semibold" panose="020B0702040204020203" pitchFamily="34" charset="0"/>
                  </a:rPr>
                  <a:t>HYPER-V</a:t>
                </a:r>
              </a:p>
            </p:txBody>
          </p:sp>
        </p:grpSp>
        <p:sp>
          <p:nvSpPr>
            <p:cNvPr id="35" name="TextBox 34"/>
            <p:cNvSpPr txBox="1"/>
            <p:nvPr/>
          </p:nvSpPr>
          <p:spPr>
            <a:xfrm>
              <a:off x="7306675" y="1813648"/>
              <a:ext cx="1496952" cy="613967"/>
            </a:xfrm>
            <a:prstGeom prst="rect">
              <a:avLst/>
            </a:prstGeom>
            <a:noFill/>
          </p:spPr>
          <p:txBody>
            <a:bodyPr wrap="none" lIns="179215" tIns="143373" rIns="179215" bIns="143373" rtlCol="0">
              <a:spAutoFit/>
            </a:bodyPr>
            <a:lstStyle/>
            <a:p>
              <a:pPr defTabSz="914234">
                <a:lnSpc>
                  <a:spcPct val="90000"/>
                </a:lnSpc>
                <a:spcAft>
                  <a:spcPts val="588"/>
                </a:spcAft>
                <a:defRPr/>
              </a:pPr>
              <a:r>
                <a:rPr lang="en-US" sz="800" kern="0" dirty="0">
                  <a:gradFill>
                    <a:gsLst>
                      <a:gs pos="0">
                        <a:srgbClr val="00BCF2"/>
                      </a:gs>
                      <a:gs pos="100000">
                        <a:srgbClr val="00BCF2"/>
                      </a:gs>
                    </a:gsLst>
                    <a:lin ang="5400000" scaled="1"/>
                  </a:gradFill>
                  <a:latin typeface="Segoe UI Semibold" panose="020B0702040204020203" pitchFamily="34" charset="0"/>
                  <a:cs typeface="Segoe UI Semibold" panose="020B0702040204020203" pitchFamily="34" charset="0"/>
                </a:rPr>
                <a:t>WINDOWS</a:t>
              </a:r>
            </a:p>
          </p:txBody>
        </p:sp>
        <p:sp>
          <p:nvSpPr>
            <p:cNvPr id="36" name="TextBox 35"/>
            <p:cNvSpPr txBox="1"/>
            <p:nvPr/>
          </p:nvSpPr>
          <p:spPr>
            <a:xfrm>
              <a:off x="7309018" y="1627324"/>
              <a:ext cx="1121900" cy="613967"/>
            </a:xfrm>
            <a:prstGeom prst="rect">
              <a:avLst/>
            </a:prstGeom>
            <a:noFill/>
          </p:spPr>
          <p:txBody>
            <a:bodyPr wrap="none" lIns="179215" tIns="143373" rIns="179215" bIns="143373" rtlCol="0">
              <a:spAutoFit/>
            </a:bodyPr>
            <a:lstStyle/>
            <a:p>
              <a:pPr defTabSz="914234">
                <a:lnSpc>
                  <a:spcPct val="90000"/>
                </a:lnSpc>
                <a:spcAft>
                  <a:spcPts val="588"/>
                </a:spcAft>
                <a:defRPr/>
              </a:pPr>
              <a:r>
                <a:rPr lang="en-US" sz="800" kern="0" dirty="0">
                  <a:gradFill>
                    <a:gsLst>
                      <a:gs pos="0">
                        <a:srgbClr val="BAD80A">
                          <a:lumMod val="75000"/>
                        </a:srgbClr>
                      </a:gs>
                      <a:gs pos="100000">
                        <a:srgbClr val="BAD80A">
                          <a:lumMod val="75000"/>
                        </a:srgbClr>
                      </a:gs>
                    </a:gsLst>
                    <a:lin ang="5400000" scaled="1"/>
                  </a:gradFill>
                  <a:latin typeface="Segoe UI Semibold" panose="020B0702040204020203" pitchFamily="34" charset="0"/>
                  <a:cs typeface="Segoe UI Semibold" panose="020B0702040204020203" pitchFamily="34" charset="0"/>
                </a:rPr>
                <a:t>LINUX</a:t>
              </a:r>
            </a:p>
          </p:txBody>
        </p:sp>
      </p:grpSp>
      <p:sp>
        <p:nvSpPr>
          <p:cNvPr id="60" name="Freeform 5"/>
          <p:cNvSpPr>
            <a:spLocks/>
          </p:cNvSpPr>
          <p:nvPr/>
        </p:nvSpPr>
        <p:spPr bwMode="auto">
          <a:xfrm>
            <a:off x="8275301" y="1900911"/>
            <a:ext cx="3233438" cy="1344892"/>
          </a:xfrm>
          <a:custGeom>
            <a:avLst/>
            <a:gdLst>
              <a:gd name="T0" fmla="*/ 313 w 2915"/>
              <a:gd name="T1" fmla="*/ 555 h 1184"/>
              <a:gd name="T2" fmla="*/ 365 w 2915"/>
              <a:gd name="T3" fmla="*/ 562 h 1184"/>
              <a:gd name="T4" fmla="*/ 954 w 2915"/>
              <a:gd name="T5" fmla="*/ 0 h 1184"/>
              <a:gd name="T6" fmla="*/ 1528 w 2915"/>
              <a:gd name="T7" fmla="*/ 442 h 1184"/>
              <a:gd name="T8" fmla="*/ 1834 w 2915"/>
              <a:gd name="T9" fmla="*/ 307 h 1184"/>
              <a:gd name="T10" fmla="*/ 2274 w 2915"/>
              <a:gd name="T11" fmla="*/ 704 h 1184"/>
              <a:gd name="T12" fmla="*/ 2475 w 2915"/>
              <a:gd name="T13" fmla="*/ 802 h 1184"/>
              <a:gd name="T14" fmla="*/ 2676 w 2915"/>
              <a:gd name="T15" fmla="*/ 697 h 1184"/>
              <a:gd name="T16" fmla="*/ 2915 w 2915"/>
              <a:gd name="T17" fmla="*/ 944 h 1184"/>
              <a:gd name="T18" fmla="*/ 2676 w 2915"/>
              <a:gd name="T19" fmla="*/ 1184 h 1184"/>
              <a:gd name="T20" fmla="*/ 2609 w 2915"/>
              <a:gd name="T21" fmla="*/ 1184 h 1184"/>
              <a:gd name="T22" fmla="*/ 1812 w 2915"/>
              <a:gd name="T23" fmla="*/ 1184 h 1184"/>
              <a:gd name="T24" fmla="*/ 1364 w 2915"/>
              <a:gd name="T25" fmla="*/ 1184 h 1184"/>
              <a:gd name="T26" fmla="*/ 298 w 2915"/>
              <a:gd name="T27" fmla="*/ 1184 h 1184"/>
              <a:gd name="T28" fmla="*/ 298 w 2915"/>
              <a:gd name="T29" fmla="*/ 1184 h 1184"/>
              <a:gd name="T30" fmla="*/ 0 w 2915"/>
              <a:gd name="T31" fmla="*/ 869 h 1184"/>
              <a:gd name="T32" fmla="*/ 313 w 2915"/>
              <a:gd name="T33" fmla="*/ 555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15" h="1184">
                <a:moveTo>
                  <a:pt x="313" y="555"/>
                </a:moveTo>
                <a:cubicBezTo>
                  <a:pt x="328" y="555"/>
                  <a:pt x="350" y="562"/>
                  <a:pt x="365" y="562"/>
                </a:cubicBezTo>
                <a:cubicBezTo>
                  <a:pt x="380" y="247"/>
                  <a:pt x="641" y="0"/>
                  <a:pt x="954" y="0"/>
                </a:cubicBezTo>
                <a:cubicBezTo>
                  <a:pt x="1230" y="0"/>
                  <a:pt x="1461" y="187"/>
                  <a:pt x="1528" y="442"/>
                </a:cubicBezTo>
                <a:cubicBezTo>
                  <a:pt x="1603" y="360"/>
                  <a:pt x="1715" y="307"/>
                  <a:pt x="1834" y="307"/>
                </a:cubicBezTo>
                <a:cubicBezTo>
                  <a:pt x="2065" y="307"/>
                  <a:pt x="2252" y="480"/>
                  <a:pt x="2274" y="704"/>
                </a:cubicBezTo>
                <a:cubicBezTo>
                  <a:pt x="2348" y="712"/>
                  <a:pt x="2423" y="749"/>
                  <a:pt x="2475" y="802"/>
                </a:cubicBezTo>
                <a:cubicBezTo>
                  <a:pt x="2520" y="734"/>
                  <a:pt x="2594" y="697"/>
                  <a:pt x="2676" y="697"/>
                </a:cubicBezTo>
                <a:cubicBezTo>
                  <a:pt x="2811" y="697"/>
                  <a:pt x="2915" y="809"/>
                  <a:pt x="2915" y="944"/>
                </a:cubicBezTo>
                <a:cubicBezTo>
                  <a:pt x="2915" y="1079"/>
                  <a:pt x="2811" y="1184"/>
                  <a:pt x="2676" y="1184"/>
                </a:cubicBezTo>
                <a:cubicBezTo>
                  <a:pt x="2609" y="1184"/>
                  <a:pt x="2609" y="1184"/>
                  <a:pt x="2609" y="1184"/>
                </a:cubicBezTo>
                <a:cubicBezTo>
                  <a:pt x="1812" y="1184"/>
                  <a:pt x="1812" y="1184"/>
                  <a:pt x="1812" y="1184"/>
                </a:cubicBezTo>
                <a:cubicBezTo>
                  <a:pt x="1364" y="1184"/>
                  <a:pt x="1364" y="1184"/>
                  <a:pt x="1364" y="1184"/>
                </a:cubicBezTo>
                <a:cubicBezTo>
                  <a:pt x="298" y="1184"/>
                  <a:pt x="298" y="1184"/>
                  <a:pt x="298" y="1184"/>
                </a:cubicBezTo>
                <a:cubicBezTo>
                  <a:pt x="298" y="1184"/>
                  <a:pt x="298" y="1184"/>
                  <a:pt x="298" y="1184"/>
                </a:cubicBezTo>
                <a:cubicBezTo>
                  <a:pt x="134" y="1176"/>
                  <a:pt x="0" y="1041"/>
                  <a:pt x="0" y="869"/>
                </a:cubicBezTo>
                <a:cubicBezTo>
                  <a:pt x="0" y="697"/>
                  <a:pt x="142" y="555"/>
                  <a:pt x="313" y="555"/>
                </a:cubicBezTo>
                <a:close/>
              </a:path>
            </a:pathLst>
          </a:custGeom>
          <a:solidFill>
            <a:schemeClr val="bg1"/>
          </a:solidFill>
          <a:ln w="34925" cap="flat">
            <a:solidFill>
              <a:schemeClr val="bg2"/>
            </a:solidFill>
            <a:prstDash val="solid"/>
            <a:miter lim="800000"/>
            <a:headEnd/>
            <a:tailEnd/>
          </a:ln>
        </p:spPr>
        <p:txBody>
          <a:bodyPr vert="horz" wrap="square" lIns="89608" tIns="44804" rIns="89608" bIns="44804" numCol="1" anchor="t" anchorCtr="0" compatLnSpc="1">
            <a:prstTxWarp prst="textNoShape">
              <a:avLst/>
            </a:prstTxWarp>
          </a:bodyPr>
          <a:lstStyle/>
          <a:p>
            <a:pPr defTabSz="914234">
              <a:defRPr/>
            </a:pPr>
            <a:endParaRPr lang="en-US" sz="1600" kern="0">
              <a:solidFill>
                <a:srgbClr val="FFFFFF"/>
              </a:solidFill>
            </a:endParaRPr>
          </a:p>
        </p:txBody>
      </p:sp>
      <p:sp>
        <p:nvSpPr>
          <p:cNvPr id="61" name="TextBox 60"/>
          <p:cNvSpPr txBox="1"/>
          <p:nvPr/>
        </p:nvSpPr>
        <p:spPr>
          <a:xfrm>
            <a:off x="7841536" y="3241848"/>
            <a:ext cx="4014708" cy="788144"/>
          </a:xfrm>
          <a:prstGeom prst="rect">
            <a:avLst/>
          </a:prstGeom>
          <a:noFill/>
        </p:spPr>
        <p:txBody>
          <a:bodyPr wrap="square" lIns="179215" tIns="143373" rIns="179215" bIns="143373" rtlCol="0">
            <a:spAutoFit/>
          </a:bodyPr>
          <a:lstStyle/>
          <a:p>
            <a:pPr algn="ctr" defTabSz="914234">
              <a:lnSpc>
                <a:spcPct val="90000"/>
              </a:lnSpc>
              <a:spcAft>
                <a:spcPts val="588"/>
              </a:spcAft>
              <a:defRPr/>
            </a:pPr>
            <a:r>
              <a:rPr lang="en-US" kern="0" dirty="0"/>
              <a:t>Private or Hosted Third Party    Cloud Rackspace, GCE, etc.</a:t>
            </a:r>
          </a:p>
        </p:txBody>
      </p:sp>
      <p:grpSp>
        <p:nvGrpSpPr>
          <p:cNvPr id="48" name="Group 47"/>
          <p:cNvGrpSpPr/>
          <p:nvPr/>
        </p:nvGrpSpPr>
        <p:grpSpPr>
          <a:xfrm>
            <a:off x="9751889" y="2652032"/>
            <a:ext cx="1337210" cy="657345"/>
            <a:chOff x="8308725" y="1888215"/>
            <a:chExt cx="2206530" cy="1060359"/>
          </a:xfrm>
        </p:grpSpPr>
        <p:grpSp>
          <p:nvGrpSpPr>
            <p:cNvPr id="55" name="Group 54"/>
            <p:cNvGrpSpPr/>
            <p:nvPr/>
          </p:nvGrpSpPr>
          <p:grpSpPr>
            <a:xfrm>
              <a:off x="8308725" y="1888215"/>
              <a:ext cx="2029015" cy="1032801"/>
              <a:chOff x="2547542" y="4946794"/>
              <a:chExt cx="2029015" cy="1032801"/>
            </a:xfrm>
          </p:grpSpPr>
          <p:sp>
            <p:nvSpPr>
              <p:cNvPr id="58" name="Freeform 5"/>
              <p:cNvSpPr>
                <a:spLocks/>
              </p:cNvSpPr>
              <p:nvPr/>
            </p:nvSpPr>
            <p:spPr bwMode="auto">
              <a:xfrm>
                <a:off x="2600114" y="4946794"/>
                <a:ext cx="1976443" cy="803628"/>
              </a:xfrm>
              <a:custGeom>
                <a:avLst/>
                <a:gdLst>
                  <a:gd name="T0" fmla="*/ 313 w 2915"/>
                  <a:gd name="T1" fmla="*/ 555 h 1184"/>
                  <a:gd name="T2" fmla="*/ 365 w 2915"/>
                  <a:gd name="T3" fmla="*/ 562 h 1184"/>
                  <a:gd name="T4" fmla="*/ 954 w 2915"/>
                  <a:gd name="T5" fmla="*/ 0 h 1184"/>
                  <a:gd name="T6" fmla="*/ 1528 w 2915"/>
                  <a:gd name="T7" fmla="*/ 442 h 1184"/>
                  <a:gd name="T8" fmla="*/ 1834 w 2915"/>
                  <a:gd name="T9" fmla="*/ 307 h 1184"/>
                  <a:gd name="T10" fmla="*/ 2274 w 2915"/>
                  <a:gd name="T11" fmla="*/ 704 h 1184"/>
                  <a:gd name="T12" fmla="*/ 2475 w 2915"/>
                  <a:gd name="T13" fmla="*/ 802 h 1184"/>
                  <a:gd name="T14" fmla="*/ 2676 w 2915"/>
                  <a:gd name="T15" fmla="*/ 697 h 1184"/>
                  <a:gd name="T16" fmla="*/ 2915 w 2915"/>
                  <a:gd name="T17" fmla="*/ 944 h 1184"/>
                  <a:gd name="T18" fmla="*/ 2676 w 2915"/>
                  <a:gd name="T19" fmla="*/ 1184 h 1184"/>
                  <a:gd name="T20" fmla="*/ 2609 w 2915"/>
                  <a:gd name="T21" fmla="*/ 1184 h 1184"/>
                  <a:gd name="T22" fmla="*/ 1812 w 2915"/>
                  <a:gd name="T23" fmla="*/ 1184 h 1184"/>
                  <a:gd name="T24" fmla="*/ 1364 w 2915"/>
                  <a:gd name="T25" fmla="*/ 1184 h 1184"/>
                  <a:gd name="T26" fmla="*/ 298 w 2915"/>
                  <a:gd name="T27" fmla="*/ 1184 h 1184"/>
                  <a:gd name="T28" fmla="*/ 298 w 2915"/>
                  <a:gd name="T29" fmla="*/ 1184 h 1184"/>
                  <a:gd name="T30" fmla="*/ 0 w 2915"/>
                  <a:gd name="T31" fmla="*/ 869 h 1184"/>
                  <a:gd name="T32" fmla="*/ 313 w 2915"/>
                  <a:gd name="T33" fmla="*/ 555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15" h="1184">
                    <a:moveTo>
                      <a:pt x="313" y="555"/>
                    </a:moveTo>
                    <a:cubicBezTo>
                      <a:pt x="328" y="555"/>
                      <a:pt x="350" y="562"/>
                      <a:pt x="365" y="562"/>
                    </a:cubicBezTo>
                    <a:cubicBezTo>
                      <a:pt x="380" y="247"/>
                      <a:pt x="641" y="0"/>
                      <a:pt x="954" y="0"/>
                    </a:cubicBezTo>
                    <a:cubicBezTo>
                      <a:pt x="1230" y="0"/>
                      <a:pt x="1461" y="187"/>
                      <a:pt x="1528" y="442"/>
                    </a:cubicBezTo>
                    <a:cubicBezTo>
                      <a:pt x="1603" y="360"/>
                      <a:pt x="1715" y="307"/>
                      <a:pt x="1834" y="307"/>
                    </a:cubicBezTo>
                    <a:cubicBezTo>
                      <a:pt x="2065" y="307"/>
                      <a:pt x="2252" y="480"/>
                      <a:pt x="2274" y="704"/>
                    </a:cubicBezTo>
                    <a:cubicBezTo>
                      <a:pt x="2348" y="712"/>
                      <a:pt x="2423" y="749"/>
                      <a:pt x="2475" y="802"/>
                    </a:cubicBezTo>
                    <a:cubicBezTo>
                      <a:pt x="2520" y="734"/>
                      <a:pt x="2594" y="697"/>
                      <a:pt x="2676" y="697"/>
                    </a:cubicBezTo>
                    <a:cubicBezTo>
                      <a:pt x="2811" y="697"/>
                      <a:pt x="2915" y="809"/>
                      <a:pt x="2915" y="944"/>
                    </a:cubicBezTo>
                    <a:cubicBezTo>
                      <a:pt x="2915" y="1079"/>
                      <a:pt x="2811" y="1184"/>
                      <a:pt x="2676" y="1184"/>
                    </a:cubicBezTo>
                    <a:cubicBezTo>
                      <a:pt x="2609" y="1184"/>
                      <a:pt x="2609" y="1184"/>
                      <a:pt x="2609" y="1184"/>
                    </a:cubicBezTo>
                    <a:cubicBezTo>
                      <a:pt x="1812" y="1184"/>
                      <a:pt x="1812" y="1184"/>
                      <a:pt x="1812" y="1184"/>
                    </a:cubicBezTo>
                    <a:cubicBezTo>
                      <a:pt x="1364" y="1184"/>
                      <a:pt x="1364" y="1184"/>
                      <a:pt x="1364" y="1184"/>
                    </a:cubicBezTo>
                    <a:cubicBezTo>
                      <a:pt x="298" y="1184"/>
                      <a:pt x="298" y="1184"/>
                      <a:pt x="298" y="1184"/>
                    </a:cubicBezTo>
                    <a:cubicBezTo>
                      <a:pt x="298" y="1184"/>
                      <a:pt x="298" y="1184"/>
                      <a:pt x="298" y="1184"/>
                    </a:cubicBezTo>
                    <a:cubicBezTo>
                      <a:pt x="134" y="1176"/>
                      <a:pt x="0" y="1041"/>
                      <a:pt x="0" y="869"/>
                    </a:cubicBezTo>
                    <a:cubicBezTo>
                      <a:pt x="0" y="697"/>
                      <a:pt x="142" y="555"/>
                      <a:pt x="313" y="555"/>
                    </a:cubicBezTo>
                    <a:close/>
                  </a:path>
                </a:pathLst>
              </a:custGeom>
              <a:solidFill>
                <a:srgbClr val="EAEAEA"/>
              </a:solidFill>
              <a:ln w="25400" cap="flat">
                <a:solidFill>
                  <a:srgbClr val="FFFFFF"/>
                </a:solidFill>
                <a:prstDash val="solid"/>
                <a:miter lim="800000"/>
                <a:headEnd/>
                <a:tailEnd/>
              </a:ln>
            </p:spPr>
            <p:txBody>
              <a:bodyPr vert="horz" wrap="square" lIns="89608" tIns="44804" rIns="89608" bIns="44804" numCol="1" anchor="t" anchorCtr="0" compatLnSpc="1">
                <a:prstTxWarp prst="textNoShape">
                  <a:avLst/>
                </a:prstTxWarp>
              </a:bodyPr>
              <a:lstStyle/>
              <a:p>
                <a:pPr defTabSz="914234">
                  <a:defRPr/>
                </a:pPr>
                <a:endParaRPr lang="en-US" sz="1200" kern="0">
                  <a:solidFill>
                    <a:srgbClr val="FFFFFF"/>
                  </a:solidFill>
                </a:endParaRPr>
              </a:p>
            </p:txBody>
          </p:sp>
          <p:sp>
            <p:nvSpPr>
              <p:cNvPr id="59" name="TextBox 58"/>
              <p:cNvSpPr txBox="1"/>
              <p:nvPr/>
            </p:nvSpPr>
            <p:spPr>
              <a:xfrm>
                <a:off x="2547542" y="5333824"/>
                <a:ext cx="1229324" cy="645771"/>
              </a:xfrm>
              <a:prstGeom prst="rect">
                <a:avLst/>
              </a:prstGeom>
              <a:noFill/>
            </p:spPr>
            <p:txBody>
              <a:bodyPr wrap="none" lIns="179215" tIns="143373" rIns="179215" bIns="143373" rtlCol="0">
                <a:spAutoFit/>
              </a:bodyPr>
              <a:lstStyle/>
              <a:p>
                <a:pPr defTabSz="914234">
                  <a:lnSpc>
                    <a:spcPct val="90000"/>
                  </a:lnSpc>
                  <a:spcAft>
                    <a:spcPts val="588"/>
                  </a:spcAft>
                  <a:defRPr/>
                </a:pPr>
                <a:r>
                  <a:rPr lang="en-US" sz="800" kern="0" dirty="0">
                    <a:gradFill>
                      <a:gsLst>
                        <a:gs pos="2917">
                          <a:srgbClr val="505050"/>
                        </a:gs>
                        <a:gs pos="100000">
                          <a:srgbClr val="505050"/>
                        </a:gs>
                      </a:gsLst>
                      <a:lin ang="5400000" scaled="0"/>
                    </a:gradFill>
                    <a:latin typeface="Segoe UI Semibold" panose="020B0702040204020203" pitchFamily="34" charset="0"/>
                    <a:cs typeface="Segoe UI Semibold" panose="020B0702040204020203" pitchFamily="34" charset="0"/>
                  </a:rPr>
                  <a:t>VMware</a:t>
                </a:r>
              </a:p>
            </p:txBody>
          </p:sp>
        </p:grpSp>
        <p:sp>
          <p:nvSpPr>
            <p:cNvPr id="56" name="TextBox 55"/>
            <p:cNvSpPr txBox="1"/>
            <p:nvPr/>
          </p:nvSpPr>
          <p:spPr>
            <a:xfrm>
              <a:off x="9069060" y="2302803"/>
              <a:ext cx="1446195" cy="645771"/>
            </a:xfrm>
            <a:prstGeom prst="rect">
              <a:avLst/>
            </a:prstGeom>
            <a:noFill/>
          </p:spPr>
          <p:txBody>
            <a:bodyPr wrap="none" lIns="179215" tIns="143373" rIns="179215" bIns="143373" rtlCol="0">
              <a:spAutoFit/>
            </a:bodyPr>
            <a:lstStyle/>
            <a:p>
              <a:pPr defTabSz="914234">
                <a:lnSpc>
                  <a:spcPct val="90000"/>
                </a:lnSpc>
                <a:spcAft>
                  <a:spcPts val="588"/>
                </a:spcAft>
                <a:defRPr/>
              </a:pPr>
              <a:r>
                <a:rPr lang="en-US" sz="800" kern="0" dirty="0">
                  <a:gradFill>
                    <a:gsLst>
                      <a:gs pos="0">
                        <a:srgbClr val="00BCF2"/>
                      </a:gs>
                      <a:gs pos="100000">
                        <a:srgbClr val="00BCF2"/>
                      </a:gs>
                    </a:gsLst>
                    <a:lin ang="5400000" scaled="1"/>
                  </a:gradFill>
                  <a:latin typeface="Segoe UI Semibold" panose="020B0702040204020203" pitchFamily="34" charset="0"/>
                  <a:cs typeface="Segoe UI Semibold" panose="020B0702040204020203" pitchFamily="34" charset="0"/>
                </a:rPr>
                <a:t>WINDOWS</a:t>
              </a:r>
            </a:p>
          </p:txBody>
        </p:sp>
        <p:sp>
          <p:nvSpPr>
            <p:cNvPr id="57" name="TextBox 56"/>
            <p:cNvSpPr txBox="1"/>
            <p:nvPr/>
          </p:nvSpPr>
          <p:spPr>
            <a:xfrm>
              <a:off x="9071399" y="2102981"/>
              <a:ext cx="1083860" cy="645771"/>
            </a:xfrm>
            <a:prstGeom prst="rect">
              <a:avLst/>
            </a:prstGeom>
            <a:noFill/>
          </p:spPr>
          <p:txBody>
            <a:bodyPr wrap="none" lIns="179215" tIns="143373" rIns="179215" bIns="143373" rtlCol="0">
              <a:spAutoFit/>
            </a:bodyPr>
            <a:lstStyle/>
            <a:p>
              <a:pPr defTabSz="914234">
                <a:lnSpc>
                  <a:spcPct val="90000"/>
                </a:lnSpc>
                <a:spcAft>
                  <a:spcPts val="588"/>
                </a:spcAft>
                <a:defRPr/>
              </a:pPr>
              <a:r>
                <a:rPr lang="en-US" sz="800" kern="0" dirty="0">
                  <a:gradFill>
                    <a:gsLst>
                      <a:gs pos="0">
                        <a:srgbClr val="BAD80A">
                          <a:lumMod val="75000"/>
                        </a:srgbClr>
                      </a:gs>
                      <a:gs pos="100000">
                        <a:srgbClr val="BAD80A">
                          <a:lumMod val="75000"/>
                        </a:srgbClr>
                      </a:gs>
                    </a:gsLst>
                    <a:lin ang="5400000" scaled="1"/>
                  </a:gradFill>
                  <a:latin typeface="Segoe UI Semibold" panose="020B0702040204020203" pitchFamily="34" charset="0"/>
                  <a:cs typeface="Segoe UI Semibold" panose="020B0702040204020203" pitchFamily="34" charset="0"/>
                </a:rPr>
                <a:t>LINUX</a:t>
              </a:r>
            </a:p>
          </p:txBody>
        </p:sp>
      </p:grpSp>
      <p:grpSp>
        <p:nvGrpSpPr>
          <p:cNvPr id="49" name="Group 48"/>
          <p:cNvGrpSpPr/>
          <p:nvPr/>
        </p:nvGrpSpPr>
        <p:grpSpPr>
          <a:xfrm>
            <a:off x="8663413" y="2358236"/>
            <a:ext cx="1357644" cy="654409"/>
            <a:chOff x="6512624" y="1403796"/>
            <a:chExt cx="2240247" cy="1055625"/>
          </a:xfrm>
        </p:grpSpPr>
        <p:grpSp>
          <p:nvGrpSpPr>
            <p:cNvPr id="50" name="Group 49"/>
            <p:cNvGrpSpPr/>
            <p:nvPr/>
          </p:nvGrpSpPr>
          <p:grpSpPr>
            <a:xfrm>
              <a:off x="6512624" y="1403796"/>
              <a:ext cx="2042657" cy="1030843"/>
              <a:chOff x="1605060" y="4582164"/>
              <a:chExt cx="2042657" cy="1030843"/>
            </a:xfrm>
          </p:grpSpPr>
          <p:sp>
            <p:nvSpPr>
              <p:cNvPr id="53" name="Freeform 5"/>
              <p:cNvSpPr>
                <a:spLocks/>
              </p:cNvSpPr>
              <p:nvPr/>
            </p:nvSpPr>
            <p:spPr bwMode="auto">
              <a:xfrm>
                <a:off x="1671276" y="4582164"/>
                <a:ext cx="1976441" cy="803628"/>
              </a:xfrm>
              <a:custGeom>
                <a:avLst/>
                <a:gdLst>
                  <a:gd name="T0" fmla="*/ 313 w 2915"/>
                  <a:gd name="T1" fmla="*/ 555 h 1184"/>
                  <a:gd name="T2" fmla="*/ 365 w 2915"/>
                  <a:gd name="T3" fmla="*/ 562 h 1184"/>
                  <a:gd name="T4" fmla="*/ 954 w 2915"/>
                  <a:gd name="T5" fmla="*/ 0 h 1184"/>
                  <a:gd name="T6" fmla="*/ 1528 w 2915"/>
                  <a:gd name="T7" fmla="*/ 442 h 1184"/>
                  <a:gd name="T8" fmla="*/ 1834 w 2915"/>
                  <a:gd name="T9" fmla="*/ 307 h 1184"/>
                  <a:gd name="T10" fmla="*/ 2274 w 2915"/>
                  <a:gd name="T11" fmla="*/ 704 h 1184"/>
                  <a:gd name="T12" fmla="*/ 2475 w 2915"/>
                  <a:gd name="T13" fmla="*/ 802 h 1184"/>
                  <a:gd name="T14" fmla="*/ 2676 w 2915"/>
                  <a:gd name="T15" fmla="*/ 697 h 1184"/>
                  <a:gd name="T16" fmla="*/ 2915 w 2915"/>
                  <a:gd name="T17" fmla="*/ 944 h 1184"/>
                  <a:gd name="T18" fmla="*/ 2676 w 2915"/>
                  <a:gd name="T19" fmla="*/ 1184 h 1184"/>
                  <a:gd name="T20" fmla="*/ 2609 w 2915"/>
                  <a:gd name="T21" fmla="*/ 1184 h 1184"/>
                  <a:gd name="T22" fmla="*/ 1812 w 2915"/>
                  <a:gd name="T23" fmla="*/ 1184 h 1184"/>
                  <a:gd name="T24" fmla="*/ 1364 w 2915"/>
                  <a:gd name="T25" fmla="*/ 1184 h 1184"/>
                  <a:gd name="T26" fmla="*/ 298 w 2915"/>
                  <a:gd name="T27" fmla="*/ 1184 h 1184"/>
                  <a:gd name="T28" fmla="*/ 298 w 2915"/>
                  <a:gd name="T29" fmla="*/ 1184 h 1184"/>
                  <a:gd name="T30" fmla="*/ 0 w 2915"/>
                  <a:gd name="T31" fmla="*/ 869 h 1184"/>
                  <a:gd name="T32" fmla="*/ 313 w 2915"/>
                  <a:gd name="T33" fmla="*/ 555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15" h="1184">
                    <a:moveTo>
                      <a:pt x="313" y="555"/>
                    </a:moveTo>
                    <a:cubicBezTo>
                      <a:pt x="328" y="555"/>
                      <a:pt x="350" y="562"/>
                      <a:pt x="365" y="562"/>
                    </a:cubicBezTo>
                    <a:cubicBezTo>
                      <a:pt x="380" y="247"/>
                      <a:pt x="641" y="0"/>
                      <a:pt x="954" y="0"/>
                    </a:cubicBezTo>
                    <a:cubicBezTo>
                      <a:pt x="1230" y="0"/>
                      <a:pt x="1461" y="187"/>
                      <a:pt x="1528" y="442"/>
                    </a:cubicBezTo>
                    <a:cubicBezTo>
                      <a:pt x="1603" y="360"/>
                      <a:pt x="1715" y="307"/>
                      <a:pt x="1834" y="307"/>
                    </a:cubicBezTo>
                    <a:cubicBezTo>
                      <a:pt x="2065" y="307"/>
                      <a:pt x="2252" y="480"/>
                      <a:pt x="2274" y="704"/>
                    </a:cubicBezTo>
                    <a:cubicBezTo>
                      <a:pt x="2348" y="712"/>
                      <a:pt x="2423" y="749"/>
                      <a:pt x="2475" y="802"/>
                    </a:cubicBezTo>
                    <a:cubicBezTo>
                      <a:pt x="2520" y="734"/>
                      <a:pt x="2594" y="697"/>
                      <a:pt x="2676" y="697"/>
                    </a:cubicBezTo>
                    <a:cubicBezTo>
                      <a:pt x="2811" y="697"/>
                      <a:pt x="2915" y="809"/>
                      <a:pt x="2915" y="944"/>
                    </a:cubicBezTo>
                    <a:cubicBezTo>
                      <a:pt x="2915" y="1079"/>
                      <a:pt x="2811" y="1184"/>
                      <a:pt x="2676" y="1184"/>
                    </a:cubicBezTo>
                    <a:cubicBezTo>
                      <a:pt x="2609" y="1184"/>
                      <a:pt x="2609" y="1184"/>
                      <a:pt x="2609" y="1184"/>
                    </a:cubicBezTo>
                    <a:cubicBezTo>
                      <a:pt x="1812" y="1184"/>
                      <a:pt x="1812" y="1184"/>
                      <a:pt x="1812" y="1184"/>
                    </a:cubicBezTo>
                    <a:cubicBezTo>
                      <a:pt x="1364" y="1184"/>
                      <a:pt x="1364" y="1184"/>
                      <a:pt x="1364" y="1184"/>
                    </a:cubicBezTo>
                    <a:cubicBezTo>
                      <a:pt x="298" y="1184"/>
                      <a:pt x="298" y="1184"/>
                      <a:pt x="298" y="1184"/>
                    </a:cubicBezTo>
                    <a:cubicBezTo>
                      <a:pt x="298" y="1184"/>
                      <a:pt x="298" y="1184"/>
                      <a:pt x="298" y="1184"/>
                    </a:cubicBezTo>
                    <a:cubicBezTo>
                      <a:pt x="134" y="1176"/>
                      <a:pt x="0" y="1041"/>
                      <a:pt x="0" y="869"/>
                    </a:cubicBezTo>
                    <a:cubicBezTo>
                      <a:pt x="0" y="697"/>
                      <a:pt x="142" y="555"/>
                      <a:pt x="313" y="555"/>
                    </a:cubicBezTo>
                    <a:close/>
                  </a:path>
                </a:pathLst>
              </a:custGeom>
              <a:solidFill>
                <a:srgbClr val="EAEAEA"/>
              </a:solidFill>
              <a:ln w="25400" cap="flat">
                <a:solidFill>
                  <a:srgbClr val="FFFFFF"/>
                </a:solidFill>
                <a:prstDash val="solid"/>
                <a:miter lim="800000"/>
                <a:headEnd/>
                <a:tailEnd/>
              </a:ln>
            </p:spPr>
            <p:txBody>
              <a:bodyPr vert="horz" wrap="square" lIns="89608" tIns="44804" rIns="89608" bIns="44804" numCol="1" anchor="t" anchorCtr="0" compatLnSpc="1">
                <a:prstTxWarp prst="textNoShape">
                  <a:avLst/>
                </a:prstTxWarp>
              </a:bodyPr>
              <a:lstStyle/>
              <a:p>
                <a:pPr defTabSz="914234">
                  <a:defRPr/>
                </a:pPr>
                <a:endParaRPr lang="en-US" sz="1200" kern="0">
                  <a:solidFill>
                    <a:srgbClr val="FFFFFF"/>
                  </a:solidFill>
                </a:endParaRPr>
              </a:p>
            </p:txBody>
          </p:sp>
          <p:sp>
            <p:nvSpPr>
              <p:cNvPr id="54" name="TextBox 53"/>
              <p:cNvSpPr txBox="1"/>
              <p:nvPr/>
            </p:nvSpPr>
            <p:spPr>
              <a:xfrm>
                <a:off x="1605060" y="4967235"/>
                <a:ext cx="1287508" cy="645772"/>
              </a:xfrm>
              <a:prstGeom prst="rect">
                <a:avLst/>
              </a:prstGeom>
              <a:noFill/>
            </p:spPr>
            <p:txBody>
              <a:bodyPr wrap="none" lIns="179215" tIns="143373" rIns="179215" bIns="143373" rtlCol="0">
                <a:spAutoFit/>
              </a:bodyPr>
              <a:lstStyle/>
              <a:p>
                <a:pPr defTabSz="914234">
                  <a:lnSpc>
                    <a:spcPct val="90000"/>
                  </a:lnSpc>
                  <a:spcAft>
                    <a:spcPts val="588"/>
                  </a:spcAft>
                  <a:defRPr/>
                </a:pPr>
                <a:r>
                  <a:rPr lang="en-US" sz="800" kern="0" dirty="0">
                    <a:gradFill>
                      <a:gsLst>
                        <a:gs pos="2917">
                          <a:srgbClr val="505050"/>
                        </a:gs>
                        <a:gs pos="100000">
                          <a:srgbClr val="505050"/>
                        </a:gs>
                      </a:gsLst>
                      <a:lin ang="5400000" scaled="0"/>
                    </a:gradFill>
                    <a:latin typeface="Segoe UI Semibold" panose="020B0702040204020203" pitchFamily="34" charset="0"/>
                    <a:cs typeface="Segoe UI Semibold" panose="020B0702040204020203" pitchFamily="34" charset="0"/>
                  </a:rPr>
                  <a:t>HYPER-V</a:t>
                </a:r>
              </a:p>
            </p:txBody>
          </p:sp>
        </p:grpSp>
        <p:sp>
          <p:nvSpPr>
            <p:cNvPr id="51" name="TextBox 50"/>
            <p:cNvSpPr txBox="1"/>
            <p:nvPr/>
          </p:nvSpPr>
          <p:spPr>
            <a:xfrm>
              <a:off x="7306676" y="1813649"/>
              <a:ext cx="1446195" cy="645772"/>
            </a:xfrm>
            <a:prstGeom prst="rect">
              <a:avLst/>
            </a:prstGeom>
            <a:noFill/>
          </p:spPr>
          <p:txBody>
            <a:bodyPr wrap="none" lIns="179215" tIns="143373" rIns="179215" bIns="143373" rtlCol="0">
              <a:spAutoFit/>
            </a:bodyPr>
            <a:lstStyle/>
            <a:p>
              <a:pPr defTabSz="914234">
                <a:lnSpc>
                  <a:spcPct val="90000"/>
                </a:lnSpc>
                <a:spcAft>
                  <a:spcPts val="588"/>
                </a:spcAft>
                <a:defRPr/>
              </a:pPr>
              <a:r>
                <a:rPr lang="en-US" sz="800" kern="0" dirty="0">
                  <a:gradFill>
                    <a:gsLst>
                      <a:gs pos="0">
                        <a:srgbClr val="00BCF2"/>
                      </a:gs>
                      <a:gs pos="100000">
                        <a:srgbClr val="00BCF2"/>
                      </a:gs>
                    </a:gsLst>
                    <a:lin ang="5400000" scaled="1"/>
                  </a:gradFill>
                  <a:latin typeface="Segoe UI Semibold" panose="020B0702040204020203" pitchFamily="34" charset="0"/>
                  <a:cs typeface="Segoe UI Semibold" panose="020B0702040204020203" pitchFamily="34" charset="0"/>
                </a:rPr>
                <a:t>WINDOWS</a:t>
              </a:r>
            </a:p>
          </p:txBody>
        </p:sp>
        <p:sp>
          <p:nvSpPr>
            <p:cNvPr id="52" name="TextBox 51"/>
            <p:cNvSpPr txBox="1"/>
            <p:nvPr/>
          </p:nvSpPr>
          <p:spPr>
            <a:xfrm>
              <a:off x="7309018" y="1627325"/>
              <a:ext cx="1083859" cy="645772"/>
            </a:xfrm>
            <a:prstGeom prst="rect">
              <a:avLst/>
            </a:prstGeom>
            <a:noFill/>
          </p:spPr>
          <p:txBody>
            <a:bodyPr wrap="none" lIns="179215" tIns="143373" rIns="179215" bIns="143373" rtlCol="0">
              <a:spAutoFit/>
            </a:bodyPr>
            <a:lstStyle/>
            <a:p>
              <a:pPr defTabSz="914234">
                <a:lnSpc>
                  <a:spcPct val="90000"/>
                </a:lnSpc>
                <a:spcAft>
                  <a:spcPts val="588"/>
                </a:spcAft>
                <a:defRPr/>
              </a:pPr>
              <a:r>
                <a:rPr lang="en-US" sz="800" kern="0" dirty="0">
                  <a:gradFill>
                    <a:gsLst>
                      <a:gs pos="0">
                        <a:srgbClr val="BAD80A">
                          <a:lumMod val="75000"/>
                        </a:srgbClr>
                      </a:gs>
                      <a:gs pos="100000">
                        <a:srgbClr val="BAD80A">
                          <a:lumMod val="75000"/>
                        </a:srgbClr>
                      </a:gs>
                    </a:gsLst>
                    <a:lin ang="5400000" scaled="1"/>
                  </a:gradFill>
                  <a:latin typeface="Segoe UI Semibold" panose="020B0702040204020203" pitchFamily="34" charset="0"/>
                  <a:cs typeface="Segoe UI Semibold" panose="020B0702040204020203" pitchFamily="34" charset="0"/>
                </a:rPr>
                <a:t>LINUX</a:t>
              </a:r>
            </a:p>
          </p:txBody>
        </p:sp>
      </p:grpSp>
      <p:sp>
        <p:nvSpPr>
          <p:cNvPr id="63" name="Freeform 5"/>
          <p:cNvSpPr>
            <a:spLocks/>
          </p:cNvSpPr>
          <p:nvPr/>
        </p:nvSpPr>
        <p:spPr bwMode="auto">
          <a:xfrm>
            <a:off x="4773993" y="3311764"/>
            <a:ext cx="3139217" cy="1183860"/>
          </a:xfrm>
          <a:custGeom>
            <a:avLst/>
            <a:gdLst>
              <a:gd name="T0" fmla="*/ 313 w 2915"/>
              <a:gd name="T1" fmla="*/ 555 h 1184"/>
              <a:gd name="T2" fmla="*/ 365 w 2915"/>
              <a:gd name="T3" fmla="*/ 562 h 1184"/>
              <a:gd name="T4" fmla="*/ 954 w 2915"/>
              <a:gd name="T5" fmla="*/ 0 h 1184"/>
              <a:gd name="T6" fmla="*/ 1528 w 2915"/>
              <a:gd name="T7" fmla="*/ 442 h 1184"/>
              <a:gd name="T8" fmla="*/ 1834 w 2915"/>
              <a:gd name="T9" fmla="*/ 307 h 1184"/>
              <a:gd name="T10" fmla="*/ 2274 w 2915"/>
              <a:gd name="T11" fmla="*/ 704 h 1184"/>
              <a:gd name="T12" fmla="*/ 2475 w 2915"/>
              <a:gd name="T13" fmla="*/ 802 h 1184"/>
              <a:gd name="T14" fmla="*/ 2676 w 2915"/>
              <a:gd name="T15" fmla="*/ 697 h 1184"/>
              <a:gd name="T16" fmla="*/ 2915 w 2915"/>
              <a:gd name="T17" fmla="*/ 944 h 1184"/>
              <a:gd name="T18" fmla="*/ 2676 w 2915"/>
              <a:gd name="T19" fmla="*/ 1184 h 1184"/>
              <a:gd name="T20" fmla="*/ 2609 w 2915"/>
              <a:gd name="T21" fmla="*/ 1184 h 1184"/>
              <a:gd name="T22" fmla="*/ 1812 w 2915"/>
              <a:gd name="T23" fmla="*/ 1184 h 1184"/>
              <a:gd name="T24" fmla="*/ 1364 w 2915"/>
              <a:gd name="T25" fmla="*/ 1184 h 1184"/>
              <a:gd name="T26" fmla="*/ 298 w 2915"/>
              <a:gd name="T27" fmla="*/ 1184 h 1184"/>
              <a:gd name="T28" fmla="*/ 298 w 2915"/>
              <a:gd name="T29" fmla="*/ 1184 h 1184"/>
              <a:gd name="T30" fmla="*/ 0 w 2915"/>
              <a:gd name="T31" fmla="*/ 869 h 1184"/>
              <a:gd name="T32" fmla="*/ 313 w 2915"/>
              <a:gd name="T33" fmla="*/ 555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15" h="1184">
                <a:moveTo>
                  <a:pt x="313" y="555"/>
                </a:moveTo>
                <a:cubicBezTo>
                  <a:pt x="328" y="555"/>
                  <a:pt x="350" y="562"/>
                  <a:pt x="365" y="562"/>
                </a:cubicBezTo>
                <a:cubicBezTo>
                  <a:pt x="380" y="247"/>
                  <a:pt x="641" y="0"/>
                  <a:pt x="954" y="0"/>
                </a:cubicBezTo>
                <a:cubicBezTo>
                  <a:pt x="1230" y="0"/>
                  <a:pt x="1461" y="187"/>
                  <a:pt x="1528" y="442"/>
                </a:cubicBezTo>
                <a:cubicBezTo>
                  <a:pt x="1603" y="360"/>
                  <a:pt x="1715" y="307"/>
                  <a:pt x="1834" y="307"/>
                </a:cubicBezTo>
                <a:cubicBezTo>
                  <a:pt x="2065" y="307"/>
                  <a:pt x="2252" y="480"/>
                  <a:pt x="2274" y="704"/>
                </a:cubicBezTo>
                <a:cubicBezTo>
                  <a:pt x="2348" y="712"/>
                  <a:pt x="2423" y="749"/>
                  <a:pt x="2475" y="802"/>
                </a:cubicBezTo>
                <a:cubicBezTo>
                  <a:pt x="2520" y="734"/>
                  <a:pt x="2594" y="697"/>
                  <a:pt x="2676" y="697"/>
                </a:cubicBezTo>
                <a:cubicBezTo>
                  <a:pt x="2811" y="697"/>
                  <a:pt x="2915" y="809"/>
                  <a:pt x="2915" y="944"/>
                </a:cubicBezTo>
                <a:cubicBezTo>
                  <a:pt x="2915" y="1079"/>
                  <a:pt x="2811" y="1184"/>
                  <a:pt x="2676" y="1184"/>
                </a:cubicBezTo>
                <a:cubicBezTo>
                  <a:pt x="2609" y="1184"/>
                  <a:pt x="2609" y="1184"/>
                  <a:pt x="2609" y="1184"/>
                </a:cubicBezTo>
                <a:cubicBezTo>
                  <a:pt x="1812" y="1184"/>
                  <a:pt x="1812" y="1184"/>
                  <a:pt x="1812" y="1184"/>
                </a:cubicBezTo>
                <a:cubicBezTo>
                  <a:pt x="1364" y="1184"/>
                  <a:pt x="1364" y="1184"/>
                  <a:pt x="1364" y="1184"/>
                </a:cubicBezTo>
                <a:cubicBezTo>
                  <a:pt x="298" y="1184"/>
                  <a:pt x="298" y="1184"/>
                  <a:pt x="298" y="1184"/>
                </a:cubicBezTo>
                <a:cubicBezTo>
                  <a:pt x="298" y="1184"/>
                  <a:pt x="298" y="1184"/>
                  <a:pt x="298" y="1184"/>
                </a:cubicBezTo>
                <a:cubicBezTo>
                  <a:pt x="134" y="1176"/>
                  <a:pt x="0" y="1041"/>
                  <a:pt x="0" y="869"/>
                </a:cubicBezTo>
                <a:cubicBezTo>
                  <a:pt x="0" y="697"/>
                  <a:pt x="142" y="555"/>
                  <a:pt x="313" y="555"/>
                </a:cubicBezTo>
                <a:close/>
              </a:path>
            </a:pathLst>
          </a:custGeom>
          <a:solidFill>
            <a:srgbClr val="FFFFFF"/>
          </a:solidFill>
          <a:ln w="34925" cap="flat">
            <a:solidFill>
              <a:srgbClr val="00BCF2"/>
            </a:solidFill>
            <a:prstDash val="solid"/>
            <a:miter lim="800000"/>
            <a:headEnd/>
            <a:tailEnd/>
          </a:ln>
        </p:spPr>
        <p:txBody>
          <a:bodyPr vert="horz" wrap="square" lIns="89608" tIns="44804" rIns="89608" bIns="44804" numCol="1" anchor="t" anchorCtr="0" compatLnSpc="1">
            <a:prstTxWarp prst="textNoShape">
              <a:avLst/>
            </a:prstTxWarp>
          </a:bodyPr>
          <a:lstStyle/>
          <a:p>
            <a:pPr defTabSz="914234">
              <a:defRPr/>
            </a:pPr>
            <a:endParaRPr lang="en-US" sz="1960" kern="0">
              <a:solidFill>
                <a:srgbClr val="00188F"/>
              </a:solidFill>
            </a:endParaRPr>
          </a:p>
        </p:txBody>
      </p:sp>
      <p:sp>
        <p:nvSpPr>
          <p:cNvPr id="64" name="TextBox 63"/>
          <p:cNvSpPr txBox="1"/>
          <p:nvPr/>
        </p:nvSpPr>
        <p:spPr>
          <a:xfrm>
            <a:off x="4751892" y="3829968"/>
            <a:ext cx="2945642" cy="677294"/>
          </a:xfrm>
          <a:prstGeom prst="rect">
            <a:avLst/>
          </a:prstGeom>
          <a:noFill/>
        </p:spPr>
        <p:txBody>
          <a:bodyPr wrap="none" lIns="179215" tIns="143373" rIns="179215" bIns="143373" rtlCol="0">
            <a:spAutoFit/>
          </a:bodyPr>
          <a:lstStyle/>
          <a:p>
            <a:pPr algn="ctr" defTabSz="914234">
              <a:lnSpc>
                <a:spcPct val="90000"/>
              </a:lnSpc>
              <a:defRPr/>
            </a:pPr>
            <a:r>
              <a:rPr lang="en-US" sz="1400" b="1" kern="0" dirty="0">
                <a:solidFill>
                  <a:srgbClr val="0078D7"/>
                </a:solidFill>
              </a:rPr>
              <a:t>Microsoft</a:t>
            </a:r>
          </a:p>
          <a:p>
            <a:pPr algn="ctr" defTabSz="914234">
              <a:lnSpc>
                <a:spcPct val="90000"/>
              </a:lnSpc>
              <a:defRPr/>
            </a:pPr>
            <a:r>
              <a:rPr lang="en-US" sz="1400" b="1" kern="0" dirty="0">
                <a:solidFill>
                  <a:srgbClr val="0078D7"/>
                </a:solidFill>
              </a:rPr>
              <a:t>Operations Management Suite</a:t>
            </a:r>
          </a:p>
        </p:txBody>
      </p:sp>
      <p:sp>
        <p:nvSpPr>
          <p:cNvPr id="65" name="Freeform 64"/>
          <p:cNvSpPr/>
          <p:nvPr/>
        </p:nvSpPr>
        <p:spPr bwMode="auto">
          <a:xfrm>
            <a:off x="4013474" y="3306367"/>
            <a:ext cx="832370" cy="484027"/>
          </a:xfrm>
          <a:custGeom>
            <a:avLst/>
            <a:gdLst>
              <a:gd name="connsiteX0" fmla="*/ 781050 w 781050"/>
              <a:gd name="connsiteY0" fmla="*/ 781050 h 781050"/>
              <a:gd name="connsiteX1" fmla="*/ 0 w 781050"/>
              <a:gd name="connsiteY1" fmla="*/ 0 h 781050"/>
            </a:gdLst>
            <a:ahLst/>
            <a:cxnLst>
              <a:cxn ang="0">
                <a:pos x="connsiteX0" y="connsiteY0"/>
              </a:cxn>
              <a:cxn ang="0">
                <a:pos x="connsiteX1" y="connsiteY1"/>
              </a:cxn>
            </a:cxnLst>
            <a:rect l="l" t="t" r="r" b="b"/>
            <a:pathLst>
              <a:path w="781050" h="781050">
                <a:moveTo>
                  <a:pt x="781050" y="781050"/>
                </a:moveTo>
                <a:lnTo>
                  <a:pt x="0" y="0"/>
                </a:lnTo>
              </a:path>
            </a:pathLst>
          </a:custGeom>
          <a:noFill/>
          <a:ln w="22225" cap="flat" cmpd="sng" algn="ctr">
            <a:solidFill>
              <a:srgbClr val="FF8C00"/>
            </a:solidFill>
            <a:prstDash val="solid"/>
            <a:headEnd type="none" w="med" len="med"/>
            <a:tailEnd type="triangle" w="med" len="med"/>
          </a:ln>
          <a:effectLst/>
        </p:spPr>
        <p:txBody>
          <a:bodyPr rtlCol="0" anchor="ctr"/>
          <a:lstStyle/>
          <a:p>
            <a:pPr algn="ctr" defTabSz="914234">
              <a:defRPr/>
            </a:pPr>
            <a:endParaRPr lang="en-US" sz="1862" kern="0">
              <a:solidFill>
                <a:srgbClr val="FFFFFF"/>
              </a:solidFill>
            </a:endParaRPr>
          </a:p>
        </p:txBody>
      </p:sp>
      <p:sp>
        <p:nvSpPr>
          <p:cNvPr id="66" name="Freeform 65"/>
          <p:cNvSpPr/>
          <p:nvPr/>
        </p:nvSpPr>
        <p:spPr bwMode="auto">
          <a:xfrm flipH="1">
            <a:off x="7363150" y="3253315"/>
            <a:ext cx="843597" cy="521597"/>
          </a:xfrm>
          <a:custGeom>
            <a:avLst/>
            <a:gdLst>
              <a:gd name="connsiteX0" fmla="*/ 781050 w 781050"/>
              <a:gd name="connsiteY0" fmla="*/ 781050 h 781050"/>
              <a:gd name="connsiteX1" fmla="*/ 0 w 781050"/>
              <a:gd name="connsiteY1" fmla="*/ 0 h 781050"/>
            </a:gdLst>
            <a:ahLst/>
            <a:cxnLst>
              <a:cxn ang="0">
                <a:pos x="connsiteX0" y="connsiteY0"/>
              </a:cxn>
              <a:cxn ang="0">
                <a:pos x="connsiteX1" y="connsiteY1"/>
              </a:cxn>
            </a:cxnLst>
            <a:rect l="l" t="t" r="r" b="b"/>
            <a:pathLst>
              <a:path w="781050" h="781050">
                <a:moveTo>
                  <a:pt x="781050" y="781050"/>
                </a:moveTo>
                <a:lnTo>
                  <a:pt x="0" y="0"/>
                </a:lnTo>
              </a:path>
            </a:pathLst>
          </a:custGeom>
          <a:noFill/>
          <a:ln w="22225" cap="flat" cmpd="sng" algn="ctr">
            <a:solidFill>
              <a:srgbClr val="FF8C00"/>
            </a:solidFill>
            <a:prstDash val="solid"/>
            <a:headEnd type="none" w="med" len="med"/>
            <a:tailEnd type="triangle" w="med" len="med"/>
          </a:ln>
          <a:effectLst/>
        </p:spPr>
        <p:txBody>
          <a:bodyPr rtlCol="0" anchor="ctr"/>
          <a:lstStyle/>
          <a:p>
            <a:pPr algn="ctr" defTabSz="914234">
              <a:defRPr/>
            </a:pPr>
            <a:endParaRPr lang="en-US" sz="1862" kern="0">
              <a:solidFill>
                <a:srgbClr val="FFFFFF"/>
              </a:solidFill>
            </a:endParaRPr>
          </a:p>
        </p:txBody>
      </p:sp>
      <p:sp>
        <p:nvSpPr>
          <p:cNvPr id="67" name="Freeform 66"/>
          <p:cNvSpPr/>
          <p:nvPr/>
        </p:nvSpPr>
        <p:spPr bwMode="auto">
          <a:xfrm rot="2700000" flipH="1" flipV="1">
            <a:off x="6048813" y="4652143"/>
            <a:ext cx="457142" cy="457142"/>
          </a:xfrm>
          <a:custGeom>
            <a:avLst/>
            <a:gdLst>
              <a:gd name="connsiteX0" fmla="*/ 781050 w 781050"/>
              <a:gd name="connsiteY0" fmla="*/ 781050 h 781050"/>
              <a:gd name="connsiteX1" fmla="*/ 0 w 781050"/>
              <a:gd name="connsiteY1" fmla="*/ 0 h 781050"/>
            </a:gdLst>
            <a:ahLst/>
            <a:cxnLst>
              <a:cxn ang="0">
                <a:pos x="connsiteX0" y="connsiteY0"/>
              </a:cxn>
              <a:cxn ang="0">
                <a:pos x="connsiteX1" y="connsiteY1"/>
              </a:cxn>
            </a:cxnLst>
            <a:rect l="l" t="t" r="r" b="b"/>
            <a:pathLst>
              <a:path w="781050" h="781050">
                <a:moveTo>
                  <a:pt x="781050" y="781050"/>
                </a:moveTo>
                <a:lnTo>
                  <a:pt x="0" y="0"/>
                </a:lnTo>
              </a:path>
            </a:pathLst>
          </a:custGeom>
          <a:noFill/>
          <a:ln w="22225" cap="flat" cmpd="sng" algn="ctr">
            <a:solidFill>
              <a:srgbClr val="FF8C00"/>
            </a:solidFill>
            <a:prstDash val="solid"/>
            <a:headEnd type="none" w="med" len="med"/>
            <a:tailEnd type="triangle" w="med" len="med"/>
          </a:ln>
          <a:effectLst/>
        </p:spPr>
        <p:txBody>
          <a:bodyPr rtlCol="0" anchor="ctr"/>
          <a:lstStyle/>
          <a:p>
            <a:pPr algn="ctr" defTabSz="914234">
              <a:defRPr/>
            </a:pPr>
            <a:endParaRPr lang="en-US" sz="1862" kern="0">
              <a:solidFill>
                <a:srgbClr val="FFFFFF"/>
              </a:solidFill>
            </a:endParaRPr>
          </a:p>
        </p:txBody>
      </p:sp>
      <p:sp>
        <p:nvSpPr>
          <p:cNvPr id="74" name="Text Placeholder 2"/>
          <p:cNvSpPr txBox="1">
            <a:spLocks/>
          </p:cNvSpPr>
          <p:nvPr/>
        </p:nvSpPr>
        <p:spPr>
          <a:xfrm>
            <a:off x="366168" y="1212851"/>
            <a:ext cx="11702553" cy="671125"/>
          </a:xfrm>
          <a:prstGeom prst="rect">
            <a:avLst/>
          </a:prstGeom>
        </p:spPr>
        <p:txBody>
          <a:bodyPr lIns="146304" tIns="9144" rIns="146304" bIns="9144"/>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8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solidFill>
                  <a:schemeClr val="tx2"/>
                </a:solidFill>
              </a:rPr>
              <a:t>Simplified guest and workload management anywhere</a:t>
            </a:r>
          </a:p>
        </p:txBody>
      </p:sp>
    </p:spTree>
    <p:extLst>
      <p:ext uri="{BB962C8B-B14F-4D97-AF65-F5344CB8AC3E}">
        <p14:creationId xmlns:p14="http://schemas.microsoft.com/office/powerpoint/2010/main" val="47049960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0"/>
            <a:r>
              <a:rPr lang="en-US" dirty="0"/>
              <a:t>Operations Management Suite (OMS)</a:t>
            </a:r>
            <a:br>
              <a:rPr lang="en-US" dirty="0"/>
            </a:br>
            <a:endParaRPr lang="en-US" dirty="0"/>
          </a:p>
        </p:txBody>
      </p:sp>
      <p:sp>
        <p:nvSpPr>
          <p:cNvPr id="74" name="Text Placeholder 2"/>
          <p:cNvSpPr txBox="1">
            <a:spLocks/>
          </p:cNvSpPr>
          <p:nvPr/>
        </p:nvSpPr>
        <p:spPr>
          <a:xfrm>
            <a:off x="366168" y="1212851"/>
            <a:ext cx="11702553" cy="671125"/>
          </a:xfrm>
          <a:prstGeom prst="rect">
            <a:avLst/>
          </a:prstGeom>
        </p:spPr>
        <p:txBody>
          <a:bodyPr lIns="146304" tIns="9144" rIns="146304" bIns="9144"/>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8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solidFill>
                  <a:schemeClr val="tx2"/>
                </a:solidFill>
              </a:rPr>
              <a:t>Available platforms to integrate as OMS Data Sources:</a:t>
            </a:r>
          </a:p>
        </p:txBody>
      </p:sp>
      <p:pic>
        <p:nvPicPr>
          <p:cNvPr id="2" name="Picture 1">
            <a:extLst>
              <a:ext uri="{FF2B5EF4-FFF2-40B4-BE49-F238E27FC236}">
                <a16:creationId xmlns:a16="http://schemas.microsoft.com/office/drawing/2014/main" id="{239191B7-CE25-44FC-A3F6-5DA6FCCB2079}"/>
              </a:ext>
            </a:extLst>
          </p:cNvPr>
          <p:cNvPicPr>
            <a:picLocks noChangeAspect="1"/>
          </p:cNvPicPr>
          <p:nvPr/>
        </p:nvPicPr>
        <p:blipFill>
          <a:blip r:embed="rId3"/>
          <a:stretch>
            <a:fillRect/>
          </a:stretch>
        </p:blipFill>
        <p:spPr>
          <a:xfrm>
            <a:off x="1078706" y="1973262"/>
            <a:ext cx="10277475" cy="4257675"/>
          </a:xfrm>
          <a:prstGeom prst="rect">
            <a:avLst/>
          </a:prstGeom>
        </p:spPr>
      </p:pic>
    </p:spTree>
    <p:extLst>
      <p:ext uri="{BB962C8B-B14F-4D97-AF65-F5344CB8AC3E}">
        <p14:creationId xmlns:p14="http://schemas.microsoft.com/office/powerpoint/2010/main" val="397490303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0"/>
            <a:r>
              <a:rPr lang="en-US" dirty="0"/>
              <a:t>OMS Monitoring Targets</a:t>
            </a:r>
          </a:p>
        </p:txBody>
      </p:sp>
      <p:sp>
        <p:nvSpPr>
          <p:cNvPr id="30" name="Rectangle 29"/>
          <p:cNvSpPr/>
          <p:nvPr/>
        </p:nvSpPr>
        <p:spPr bwMode="auto">
          <a:xfrm>
            <a:off x="498707" y="2576305"/>
            <a:ext cx="2716922" cy="796319"/>
          </a:xfrm>
          <a:prstGeom prst="rect">
            <a:avLst/>
          </a:prstGeom>
          <a:solidFill>
            <a:srgbClr val="558ECA"/>
          </a:solidFill>
          <a:ln w="10795" cap="flat" cmpd="sng" algn="ctr">
            <a:noFill/>
            <a:prstDash val="solid"/>
            <a:headEnd type="none" w="med" len="med"/>
            <a:tailEnd type="none" w="med" len="med"/>
          </a:ln>
          <a:effectLst/>
        </p:spPr>
        <p:txBody>
          <a:bodyPr vert="horz" wrap="square" lIns="186521" tIns="93260" rIns="93260" bIns="93260"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034" rtl="0" eaLnBrk="1" fontAlgn="auto" latinLnBrk="0" hangingPunct="1">
              <a:lnSpc>
                <a:spcPct val="100000"/>
              </a:lnSpc>
              <a:spcBef>
                <a:spcPts val="2040"/>
              </a:spcBef>
              <a:spcAft>
                <a:spcPts val="0"/>
              </a:spcAft>
              <a:buClrTx/>
              <a:buSzTx/>
              <a:buFontTx/>
              <a:buNone/>
              <a:tabLst/>
              <a:defRPr/>
            </a:pPr>
            <a:r>
              <a:rPr lang="en-US" sz="2000" dirty="0">
                <a:solidFill>
                  <a:schemeClr val="bg1"/>
                </a:solidFill>
                <a:latin typeface="Segoe UI Light"/>
              </a:rPr>
              <a:t>Insights and Analytics</a:t>
            </a:r>
            <a:endParaRPr kumimoji="0" lang="en-US" sz="2000" i="0" u="none" strike="noStrike" kern="1200" cap="none" spc="0" normalizeH="0" baseline="0" noProof="0" dirty="0">
              <a:ln>
                <a:noFill/>
              </a:ln>
              <a:solidFill>
                <a:schemeClr val="bg1"/>
              </a:solidFill>
              <a:effectLst/>
              <a:uLnTx/>
              <a:uFillTx/>
              <a:latin typeface="Segoe UI Light"/>
              <a:ea typeface="+mn-ea"/>
              <a:cs typeface="+mn-cs"/>
            </a:endParaRPr>
          </a:p>
        </p:txBody>
      </p:sp>
      <p:sp>
        <p:nvSpPr>
          <p:cNvPr id="31" name="Rectangle 30"/>
          <p:cNvSpPr/>
          <p:nvPr/>
        </p:nvSpPr>
        <p:spPr bwMode="auto">
          <a:xfrm>
            <a:off x="6288954" y="2576304"/>
            <a:ext cx="2716922" cy="796319"/>
          </a:xfrm>
          <a:prstGeom prst="rect">
            <a:avLst/>
          </a:prstGeom>
          <a:solidFill>
            <a:srgbClr val="558ECA"/>
          </a:solidFill>
          <a:ln w="10795" cap="flat" cmpd="sng" algn="ctr">
            <a:noFill/>
            <a:prstDash val="solid"/>
            <a:headEnd type="none" w="med" len="med"/>
            <a:tailEnd type="none" w="med" len="med"/>
          </a:ln>
          <a:effectLst/>
        </p:spPr>
        <p:txBody>
          <a:bodyPr vert="horz" wrap="square" lIns="186521" tIns="93260" rIns="93260" bIns="93260"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597" rtl="0" eaLnBrk="1" fontAlgn="auto" latinLnBrk="0" hangingPunct="1">
              <a:lnSpc>
                <a:spcPct val="100000"/>
              </a:lnSpc>
              <a:spcBef>
                <a:spcPts val="2040"/>
              </a:spcBef>
              <a:spcAft>
                <a:spcPts val="0"/>
              </a:spcAft>
              <a:buClrTx/>
              <a:buSzTx/>
              <a:buFontTx/>
              <a:buNone/>
              <a:tabLst/>
              <a:defRPr/>
            </a:pPr>
            <a:r>
              <a:rPr kumimoji="0" lang="en-US" sz="2000" i="0" u="none" strike="noStrike" kern="1200" cap="none" spc="0" normalizeH="0" baseline="0" noProof="0" dirty="0">
                <a:ln>
                  <a:noFill/>
                </a:ln>
                <a:solidFill>
                  <a:schemeClr val="bg1"/>
                </a:solidFill>
                <a:effectLst/>
                <a:uLnTx/>
                <a:uFillTx/>
                <a:latin typeface="Segoe UI Light"/>
                <a:ea typeface="+mn-ea"/>
                <a:cs typeface="+mn-cs"/>
              </a:rPr>
              <a:t>Automation and Control</a:t>
            </a:r>
          </a:p>
        </p:txBody>
      </p:sp>
      <p:sp>
        <p:nvSpPr>
          <p:cNvPr id="32" name="Rectangle 31"/>
          <p:cNvSpPr/>
          <p:nvPr/>
        </p:nvSpPr>
        <p:spPr bwMode="auto">
          <a:xfrm>
            <a:off x="3383256" y="2576305"/>
            <a:ext cx="2716922" cy="796319"/>
          </a:xfrm>
          <a:prstGeom prst="rect">
            <a:avLst/>
          </a:prstGeom>
          <a:solidFill>
            <a:srgbClr val="558ECA"/>
          </a:solidFill>
          <a:ln w="10795" cap="flat" cmpd="sng" algn="ctr">
            <a:noFill/>
            <a:prstDash val="solid"/>
            <a:headEnd type="none" w="med" len="med"/>
            <a:tailEnd type="none" w="med" len="med"/>
          </a:ln>
          <a:effectLst/>
        </p:spPr>
        <p:txBody>
          <a:bodyPr vert="horz" wrap="square" lIns="186521" tIns="93260" rIns="93260" bIns="93260"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597" rtl="0" eaLnBrk="1" fontAlgn="auto" latinLnBrk="0" hangingPunct="1">
              <a:lnSpc>
                <a:spcPct val="100000"/>
              </a:lnSpc>
              <a:spcBef>
                <a:spcPts val="2040"/>
              </a:spcBef>
              <a:spcAft>
                <a:spcPts val="0"/>
              </a:spcAft>
              <a:buClrTx/>
              <a:buSzTx/>
              <a:buFontTx/>
              <a:buNone/>
              <a:tabLst/>
              <a:defRPr/>
            </a:pPr>
            <a:r>
              <a:rPr kumimoji="0" lang="en-US" sz="2000" i="0" u="none" strike="noStrike" kern="1200" cap="none" spc="0" normalizeH="0" baseline="0" noProof="0" dirty="0">
                <a:ln>
                  <a:noFill/>
                </a:ln>
                <a:solidFill>
                  <a:schemeClr val="bg1"/>
                </a:solidFill>
                <a:effectLst/>
                <a:uLnTx/>
                <a:uFillTx/>
                <a:latin typeface="Segoe UI Light"/>
                <a:ea typeface="+mn-ea"/>
                <a:cs typeface="+mn-cs"/>
              </a:rPr>
              <a:t>Protection and Recovery</a:t>
            </a:r>
          </a:p>
        </p:txBody>
      </p:sp>
      <p:sp>
        <p:nvSpPr>
          <p:cNvPr id="33" name="Rectangle 32"/>
          <p:cNvSpPr/>
          <p:nvPr/>
        </p:nvSpPr>
        <p:spPr bwMode="auto">
          <a:xfrm>
            <a:off x="9155710" y="2576305"/>
            <a:ext cx="2716922" cy="796319"/>
          </a:xfrm>
          <a:prstGeom prst="rect">
            <a:avLst/>
          </a:prstGeom>
          <a:solidFill>
            <a:srgbClr val="558ECA"/>
          </a:solidFill>
          <a:ln w="10795" cap="flat" cmpd="sng" algn="ctr">
            <a:noFill/>
            <a:prstDash val="solid"/>
            <a:headEnd type="none" w="med" len="med"/>
            <a:tailEnd type="none" w="med" len="med"/>
          </a:ln>
          <a:effectLst/>
        </p:spPr>
        <p:txBody>
          <a:bodyPr vert="horz" wrap="square" lIns="186521" tIns="93260" rIns="93260" bIns="93260"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597" rtl="0" eaLnBrk="1" fontAlgn="auto" latinLnBrk="0" hangingPunct="1">
              <a:lnSpc>
                <a:spcPct val="100000"/>
              </a:lnSpc>
              <a:spcBef>
                <a:spcPts val="2040"/>
              </a:spcBef>
              <a:spcAft>
                <a:spcPts val="0"/>
              </a:spcAft>
              <a:buClrTx/>
              <a:buSzTx/>
              <a:buFontTx/>
              <a:buNone/>
              <a:tabLst/>
              <a:defRPr/>
            </a:pPr>
            <a:r>
              <a:rPr kumimoji="0" lang="en-US" sz="2000" i="0" u="none" strike="noStrike" kern="1200" cap="none" spc="0" normalizeH="0" baseline="0" noProof="0" dirty="0">
                <a:ln>
                  <a:noFill/>
                </a:ln>
                <a:solidFill>
                  <a:schemeClr val="bg1"/>
                </a:solidFill>
                <a:effectLst/>
                <a:uLnTx/>
                <a:uFillTx/>
                <a:latin typeface="Segoe UI Light"/>
                <a:ea typeface="+mn-ea"/>
                <a:cs typeface="+mn-cs"/>
              </a:rPr>
              <a:t>Security and Compliance</a:t>
            </a:r>
          </a:p>
        </p:txBody>
      </p:sp>
      <p:grpSp>
        <p:nvGrpSpPr>
          <p:cNvPr id="34" name="Group 33"/>
          <p:cNvGrpSpPr/>
          <p:nvPr/>
        </p:nvGrpSpPr>
        <p:grpSpPr>
          <a:xfrm>
            <a:off x="1309676" y="1775417"/>
            <a:ext cx="914400" cy="914400"/>
            <a:chOff x="4999829" y="657165"/>
            <a:chExt cx="1239897" cy="1239897"/>
          </a:xfrm>
        </p:grpSpPr>
        <p:sp>
          <p:nvSpPr>
            <p:cNvPr id="54" name="Oval 53"/>
            <p:cNvSpPr/>
            <p:nvPr/>
          </p:nvSpPr>
          <p:spPr bwMode="auto">
            <a:xfrm>
              <a:off x="4999829" y="657165"/>
              <a:ext cx="1239897" cy="1239897"/>
            </a:xfrm>
            <a:prstGeom prst="ellipse">
              <a:avLst/>
            </a:prstGeom>
            <a:solidFill>
              <a:srgbClr val="FFFFFF"/>
            </a:solidFill>
            <a:ln w="66675" cap="flat" cmpd="sng" algn="ctr">
              <a:solidFill>
                <a:srgbClr val="558ECA"/>
              </a:solidFill>
              <a:prstDash val="solid"/>
              <a:headEnd type="none" w="med" len="med"/>
              <a:tailEnd type="none" w="med" len="med"/>
            </a:ln>
            <a:effectLst/>
          </p:spPr>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5" name="Picture 54"/>
            <p:cNvPicPr>
              <a:picLocks noChangeAspect="1"/>
            </p:cNvPicPr>
            <p:nvPr/>
          </p:nvPicPr>
          <p:blipFill>
            <a:blip r:embed="rId3" cstate="screen">
              <a:duotone>
                <a:prstClr val="black"/>
                <a:srgbClr val="0078D7">
                  <a:tint val="45000"/>
                  <a:satMod val="400000"/>
                </a:srgbClr>
              </a:duotone>
              <a:extLst>
                <a:ext uri="{28A0092B-C50C-407E-A947-70E740481C1C}">
                  <a14:useLocalDpi xmlns:a14="http://schemas.microsoft.com/office/drawing/2010/main"/>
                </a:ext>
              </a:extLst>
            </a:blip>
            <a:stretch>
              <a:fillRect/>
            </a:stretch>
          </p:blipFill>
          <p:spPr>
            <a:xfrm>
              <a:off x="5202722" y="922426"/>
              <a:ext cx="930302" cy="663271"/>
            </a:xfrm>
            <a:prstGeom prst="rect">
              <a:avLst/>
            </a:prstGeom>
          </p:spPr>
        </p:pic>
      </p:grpSp>
      <p:grpSp>
        <p:nvGrpSpPr>
          <p:cNvPr id="35" name="Group 34"/>
          <p:cNvGrpSpPr/>
          <p:nvPr/>
        </p:nvGrpSpPr>
        <p:grpSpPr>
          <a:xfrm>
            <a:off x="4261161" y="1775417"/>
            <a:ext cx="914400" cy="914400"/>
            <a:chOff x="4912255" y="2191514"/>
            <a:chExt cx="1239897" cy="1239897"/>
          </a:xfrm>
        </p:grpSpPr>
        <p:sp>
          <p:nvSpPr>
            <p:cNvPr id="51" name="Oval 50"/>
            <p:cNvSpPr/>
            <p:nvPr/>
          </p:nvSpPr>
          <p:spPr bwMode="auto">
            <a:xfrm>
              <a:off x="4912255" y="2191514"/>
              <a:ext cx="1239897" cy="1239897"/>
            </a:xfrm>
            <a:prstGeom prst="ellipse">
              <a:avLst/>
            </a:prstGeom>
            <a:solidFill>
              <a:srgbClr val="FFFFFF"/>
            </a:solidFill>
            <a:ln w="66675" cap="flat" cmpd="sng" algn="ctr">
              <a:solidFill>
                <a:srgbClr val="558ECA"/>
              </a:solidFill>
              <a:prstDash val="solid"/>
              <a:headEnd type="none" w="med" len="med"/>
              <a:tailEnd type="none" w="med" len="med"/>
            </a:ln>
            <a:effectLst/>
          </p:spPr>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Freeform 51"/>
            <p:cNvSpPr>
              <a:spLocks/>
            </p:cNvSpPr>
            <p:nvPr/>
          </p:nvSpPr>
          <p:spPr bwMode="auto">
            <a:xfrm>
              <a:off x="5304729" y="2812387"/>
              <a:ext cx="457108" cy="361963"/>
            </a:xfrm>
            <a:custGeom>
              <a:avLst/>
              <a:gdLst>
                <a:gd name="T0" fmla="*/ 110 w 220"/>
                <a:gd name="T1" fmla="*/ 39 h 148"/>
                <a:gd name="T2" fmla="*/ 0 w 220"/>
                <a:gd name="T3" fmla="*/ 0 h 148"/>
                <a:gd name="T4" fmla="*/ 0 w 220"/>
                <a:gd name="T5" fmla="*/ 108 h 148"/>
                <a:gd name="T6" fmla="*/ 110 w 220"/>
                <a:gd name="T7" fmla="*/ 148 h 148"/>
                <a:gd name="T8" fmla="*/ 220 w 220"/>
                <a:gd name="T9" fmla="*/ 108 h 148"/>
                <a:gd name="T10" fmla="*/ 220 w 220"/>
                <a:gd name="T11" fmla="*/ 0 h 148"/>
                <a:gd name="T12" fmla="*/ 110 w 220"/>
                <a:gd name="T13" fmla="*/ 39 h 148"/>
              </a:gdLst>
              <a:ahLst/>
              <a:cxnLst>
                <a:cxn ang="0">
                  <a:pos x="T0" y="T1"/>
                </a:cxn>
                <a:cxn ang="0">
                  <a:pos x="T2" y="T3"/>
                </a:cxn>
                <a:cxn ang="0">
                  <a:pos x="T4" y="T5"/>
                </a:cxn>
                <a:cxn ang="0">
                  <a:pos x="T6" y="T7"/>
                </a:cxn>
                <a:cxn ang="0">
                  <a:pos x="T8" y="T9"/>
                </a:cxn>
                <a:cxn ang="0">
                  <a:pos x="T10" y="T11"/>
                </a:cxn>
                <a:cxn ang="0">
                  <a:pos x="T12" y="T13"/>
                </a:cxn>
              </a:cxnLst>
              <a:rect l="0" t="0" r="r" b="b"/>
              <a:pathLst>
                <a:path w="220" h="148">
                  <a:moveTo>
                    <a:pt x="110" y="39"/>
                  </a:moveTo>
                  <a:cubicBezTo>
                    <a:pt x="49" y="39"/>
                    <a:pt x="0" y="21"/>
                    <a:pt x="0" y="0"/>
                  </a:cubicBezTo>
                  <a:cubicBezTo>
                    <a:pt x="0" y="108"/>
                    <a:pt x="0" y="108"/>
                    <a:pt x="0" y="108"/>
                  </a:cubicBezTo>
                  <a:cubicBezTo>
                    <a:pt x="0" y="130"/>
                    <a:pt x="49" y="148"/>
                    <a:pt x="110" y="148"/>
                  </a:cubicBezTo>
                  <a:cubicBezTo>
                    <a:pt x="171" y="148"/>
                    <a:pt x="220" y="130"/>
                    <a:pt x="220" y="108"/>
                  </a:cubicBezTo>
                  <a:cubicBezTo>
                    <a:pt x="220" y="0"/>
                    <a:pt x="220" y="0"/>
                    <a:pt x="220" y="0"/>
                  </a:cubicBezTo>
                  <a:cubicBezTo>
                    <a:pt x="220" y="21"/>
                    <a:pt x="171" y="39"/>
                    <a:pt x="110" y="39"/>
                  </a:cubicBezTo>
                  <a:close/>
                </a:path>
              </a:pathLst>
            </a:custGeom>
            <a:solidFill>
              <a:srgbClr val="558ECA"/>
            </a:solidFill>
            <a:ln w="9525">
              <a:noFill/>
              <a:round/>
              <a:headEnd/>
              <a:tailEnd/>
            </a:ln>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53" name="Freeform 52"/>
            <p:cNvSpPr>
              <a:spLocks noEditPoints="1"/>
            </p:cNvSpPr>
            <p:nvPr/>
          </p:nvSpPr>
          <p:spPr bwMode="auto">
            <a:xfrm>
              <a:off x="5304729" y="2438013"/>
              <a:ext cx="457108" cy="437460"/>
            </a:xfrm>
            <a:custGeom>
              <a:avLst/>
              <a:gdLst>
                <a:gd name="T0" fmla="*/ 110 w 220"/>
                <a:gd name="T1" fmla="*/ 0 h 179"/>
                <a:gd name="T2" fmla="*/ 0 w 220"/>
                <a:gd name="T3" fmla="*/ 39 h 179"/>
                <a:gd name="T4" fmla="*/ 0 w 220"/>
                <a:gd name="T5" fmla="*/ 139 h 179"/>
                <a:gd name="T6" fmla="*/ 110 w 220"/>
                <a:gd name="T7" fmla="*/ 179 h 179"/>
                <a:gd name="T8" fmla="*/ 220 w 220"/>
                <a:gd name="T9" fmla="*/ 139 h 179"/>
                <a:gd name="T10" fmla="*/ 220 w 220"/>
                <a:gd name="T11" fmla="*/ 39 h 179"/>
                <a:gd name="T12" fmla="*/ 110 w 220"/>
                <a:gd name="T13" fmla="*/ 0 h 179"/>
                <a:gd name="T14" fmla="*/ 110 w 220"/>
                <a:gd name="T15" fmla="*/ 67 h 179"/>
                <a:gd name="T16" fmla="*/ 24 w 220"/>
                <a:gd name="T17" fmla="*/ 40 h 179"/>
                <a:gd name="T18" fmla="*/ 110 w 220"/>
                <a:gd name="T19" fmla="*/ 12 h 179"/>
                <a:gd name="T20" fmla="*/ 196 w 220"/>
                <a:gd name="T21" fmla="*/ 40 h 179"/>
                <a:gd name="T22" fmla="*/ 110 w 220"/>
                <a:gd name="T23" fmla="*/ 67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0" h="179">
                  <a:moveTo>
                    <a:pt x="110" y="0"/>
                  </a:moveTo>
                  <a:cubicBezTo>
                    <a:pt x="49" y="0"/>
                    <a:pt x="0" y="17"/>
                    <a:pt x="0" y="39"/>
                  </a:cubicBezTo>
                  <a:cubicBezTo>
                    <a:pt x="0" y="139"/>
                    <a:pt x="0" y="139"/>
                    <a:pt x="0" y="139"/>
                  </a:cubicBezTo>
                  <a:cubicBezTo>
                    <a:pt x="0" y="161"/>
                    <a:pt x="49" y="179"/>
                    <a:pt x="110" y="179"/>
                  </a:cubicBezTo>
                  <a:cubicBezTo>
                    <a:pt x="171" y="179"/>
                    <a:pt x="220" y="161"/>
                    <a:pt x="220" y="139"/>
                  </a:cubicBezTo>
                  <a:cubicBezTo>
                    <a:pt x="220" y="39"/>
                    <a:pt x="220" y="39"/>
                    <a:pt x="220" y="39"/>
                  </a:cubicBezTo>
                  <a:cubicBezTo>
                    <a:pt x="220" y="17"/>
                    <a:pt x="171" y="0"/>
                    <a:pt x="110" y="0"/>
                  </a:cubicBezTo>
                  <a:close/>
                  <a:moveTo>
                    <a:pt x="110" y="67"/>
                  </a:moveTo>
                  <a:cubicBezTo>
                    <a:pt x="62" y="67"/>
                    <a:pt x="24" y="55"/>
                    <a:pt x="24" y="40"/>
                  </a:cubicBezTo>
                  <a:cubicBezTo>
                    <a:pt x="24" y="25"/>
                    <a:pt x="62" y="12"/>
                    <a:pt x="110" y="12"/>
                  </a:cubicBezTo>
                  <a:cubicBezTo>
                    <a:pt x="157" y="12"/>
                    <a:pt x="196" y="25"/>
                    <a:pt x="196" y="40"/>
                  </a:cubicBezTo>
                  <a:cubicBezTo>
                    <a:pt x="196" y="55"/>
                    <a:pt x="157" y="67"/>
                    <a:pt x="110" y="67"/>
                  </a:cubicBezTo>
                  <a:close/>
                </a:path>
              </a:pathLst>
            </a:custGeom>
            <a:solidFill>
              <a:srgbClr val="558ECA"/>
            </a:solidFill>
            <a:ln w="9525">
              <a:noFill/>
              <a:round/>
              <a:headEnd/>
              <a:tailEnd/>
            </a:ln>
          </p:spPr>
          <p:txBody>
            <a:bodyPr vert="horz" wrap="square" lIns="89630" tIns="44814" rIns="89630" bIns="448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36" name="Group 35"/>
          <p:cNvGrpSpPr/>
          <p:nvPr/>
        </p:nvGrpSpPr>
        <p:grpSpPr>
          <a:xfrm>
            <a:off x="7212646" y="1775417"/>
            <a:ext cx="914400" cy="914400"/>
            <a:chOff x="4978340" y="3781365"/>
            <a:chExt cx="1239897" cy="1239897"/>
          </a:xfrm>
        </p:grpSpPr>
        <p:sp>
          <p:nvSpPr>
            <p:cNvPr id="49" name="Oval 48"/>
            <p:cNvSpPr/>
            <p:nvPr/>
          </p:nvSpPr>
          <p:spPr bwMode="auto">
            <a:xfrm>
              <a:off x="4978340" y="3781365"/>
              <a:ext cx="1239897" cy="1239897"/>
            </a:xfrm>
            <a:prstGeom prst="ellipse">
              <a:avLst/>
            </a:prstGeom>
            <a:solidFill>
              <a:srgbClr val="FFFFFF"/>
            </a:solidFill>
            <a:ln w="66675" cap="flat" cmpd="sng" algn="ctr">
              <a:solidFill>
                <a:srgbClr val="558ECA"/>
              </a:solidFill>
              <a:prstDash val="solid"/>
              <a:headEnd type="none" w="med" len="med"/>
              <a:tailEnd type="none" w="med" len="med"/>
            </a:ln>
            <a:effectLst/>
          </p:spPr>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p:cNvPicPr>
              <a:picLocks noChangeAspect="1"/>
            </p:cNvPicPr>
            <p:nvPr/>
          </p:nvPicPr>
          <p:blipFill>
            <a:blip r:embed="rId4">
              <a:duotone>
                <a:srgbClr val="0078D7">
                  <a:shade val="45000"/>
                  <a:satMod val="135000"/>
                </a:srgbClr>
                <a:prstClr val="white"/>
              </a:duotone>
              <a:extLst>
                <a:ext uri="{28A0092B-C50C-407E-A947-70E740481C1C}">
                  <a14:useLocalDpi xmlns:a14="http://schemas.microsoft.com/office/drawing/2010/main"/>
                </a:ext>
              </a:extLst>
            </a:blip>
            <a:stretch>
              <a:fillRect/>
            </a:stretch>
          </p:blipFill>
          <p:spPr>
            <a:xfrm>
              <a:off x="5126385" y="4046565"/>
              <a:ext cx="914400" cy="731520"/>
            </a:xfrm>
            <a:prstGeom prst="rect">
              <a:avLst/>
            </a:prstGeom>
          </p:spPr>
        </p:pic>
      </p:grpSp>
      <p:grpSp>
        <p:nvGrpSpPr>
          <p:cNvPr id="37" name="Group 36"/>
          <p:cNvGrpSpPr/>
          <p:nvPr/>
        </p:nvGrpSpPr>
        <p:grpSpPr>
          <a:xfrm>
            <a:off x="10072676" y="1775417"/>
            <a:ext cx="914400" cy="914400"/>
            <a:chOff x="4967578" y="5381565"/>
            <a:chExt cx="1239897" cy="1239897"/>
          </a:xfrm>
        </p:grpSpPr>
        <p:sp>
          <p:nvSpPr>
            <p:cNvPr id="47" name="Oval 46"/>
            <p:cNvSpPr/>
            <p:nvPr/>
          </p:nvSpPr>
          <p:spPr bwMode="auto">
            <a:xfrm>
              <a:off x="4967578" y="5381565"/>
              <a:ext cx="1239897" cy="1239897"/>
            </a:xfrm>
            <a:prstGeom prst="ellipse">
              <a:avLst/>
            </a:prstGeom>
            <a:solidFill>
              <a:srgbClr val="FFFFFF"/>
            </a:solidFill>
            <a:ln w="66675" cap="flat" cmpd="sng" algn="ctr">
              <a:solidFill>
                <a:srgbClr val="558ECA"/>
              </a:solidFill>
              <a:prstDash val="solid"/>
              <a:headEnd type="none" w="med" len="med"/>
              <a:tailEnd type="none" w="med" len="med"/>
            </a:ln>
            <a:effectLst/>
          </p:spPr>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3927"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p:cNvPicPr>
              <a:picLocks noChangeAspect="1"/>
            </p:cNvPicPr>
            <p:nvPr/>
          </p:nvPicPr>
          <p:blipFill>
            <a:blip r:embed="rId5">
              <a:duotone>
                <a:srgbClr val="0078D7">
                  <a:shade val="45000"/>
                  <a:satMod val="135000"/>
                </a:srgbClr>
                <a:prstClr val="white"/>
              </a:duotone>
              <a:extLst>
                <a:ext uri="{28A0092B-C50C-407E-A947-70E740481C1C}">
                  <a14:useLocalDpi xmlns:a14="http://schemas.microsoft.com/office/drawing/2010/main"/>
                </a:ext>
              </a:extLst>
            </a:blip>
            <a:stretch>
              <a:fillRect/>
            </a:stretch>
          </p:blipFill>
          <p:spPr>
            <a:xfrm>
              <a:off x="5256460" y="5664402"/>
              <a:ext cx="714375" cy="571500"/>
            </a:xfrm>
            <a:prstGeom prst="rect">
              <a:avLst/>
            </a:prstGeom>
          </p:spPr>
        </p:pic>
      </p:grpSp>
      <p:sp>
        <p:nvSpPr>
          <p:cNvPr id="38" name="Rectangle 37"/>
          <p:cNvSpPr/>
          <p:nvPr/>
        </p:nvSpPr>
        <p:spPr bwMode="auto">
          <a:xfrm>
            <a:off x="498707" y="3497264"/>
            <a:ext cx="2716922" cy="1352049"/>
          </a:xfrm>
          <a:prstGeom prst="rect">
            <a:avLst/>
          </a:prstGeom>
          <a:solidFill>
            <a:srgbClr val="FFFFFF">
              <a:lumMod val="95000"/>
            </a:srgbClr>
          </a:solidFill>
          <a:ln w="10795" cap="flat" cmpd="sng" algn="ctr">
            <a:noFill/>
            <a:prstDash val="solid"/>
            <a:headEnd type="none" w="med" len="med"/>
            <a:tailEnd type="none" w="med" len="med"/>
          </a:ln>
          <a:effectLst/>
        </p:spPr>
        <p:txBody>
          <a:bodyPr rot="0" spcFirstLastPara="0" vert="horz" wrap="square" lIns="186521" tIns="186521" rIns="0"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285750" marR="0" lvl="0" indent="-285750"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Performance and Application specific data from OS and Applications</a:t>
            </a:r>
          </a:p>
        </p:txBody>
      </p:sp>
      <p:sp>
        <p:nvSpPr>
          <p:cNvPr id="39" name="Rectangle 38"/>
          <p:cNvSpPr/>
          <p:nvPr/>
        </p:nvSpPr>
        <p:spPr bwMode="auto">
          <a:xfrm>
            <a:off x="3398997" y="3497264"/>
            <a:ext cx="2716922" cy="1352049"/>
          </a:xfrm>
          <a:prstGeom prst="rect">
            <a:avLst/>
          </a:prstGeom>
          <a:solidFill>
            <a:srgbClr val="FFFFFF">
              <a:lumMod val="95000"/>
            </a:srgbClr>
          </a:solidFill>
          <a:ln w="10795" cap="flat" cmpd="sng" algn="ctr">
            <a:noFill/>
            <a:prstDash val="solid"/>
            <a:headEnd type="none" w="med" len="med"/>
            <a:tailEnd type="none" w="med" len="med"/>
          </a:ln>
          <a:effectLst/>
        </p:spPr>
        <p:txBody>
          <a:bodyPr rot="0" spcFirstLastPara="0" vert="horz" wrap="square" lIns="186521" tIns="186521" rIns="0"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285750" marR="0" lvl="0" indent="-285750"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Integrated with Azure backup and Azure Site Recovery</a:t>
            </a:r>
          </a:p>
        </p:txBody>
      </p:sp>
      <p:sp>
        <p:nvSpPr>
          <p:cNvPr id="40" name="Rectangle 39"/>
          <p:cNvSpPr/>
          <p:nvPr/>
        </p:nvSpPr>
        <p:spPr bwMode="auto">
          <a:xfrm>
            <a:off x="6288954" y="3497263"/>
            <a:ext cx="2716922" cy="1352049"/>
          </a:xfrm>
          <a:prstGeom prst="rect">
            <a:avLst/>
          </a:prstGeom>
          <a:solidFill>
            <a:srgbClr val="FFFFFF">
              <a:lumMod val="95000"/>
            </a:srgbClr>
          </a:solidFill>
          <a:ln w="10795" cap="flat" cmpd="sng" algn="ctr">
            <a:noFill/>
            <a:prstDash val="solid"/>
            <a:headEnd type="none" w="med" len="med"/>
            <a:tailEnd type="none" w="med" len="med"/>
          </a:ln>
          <a:effectLst/>
        </p:spPr>
        <p:txBody>
          <a:bodyPr rot="0" spcFirstLastPara="0" vert="horz" wrap="square" lIns="186521" tIns="186521" rIns="0"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285750" marR="0" lvl="0" indent="-285750"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Hybrid runbook worker</a:t>
            </a:r>
          </a:p>
          <a:p>
            <a:pPr marL="285750" marR="0" lvl="0" indent="-285750"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Graphical workbook authoring and automation DSC</a:t>
            </a:r>
          </a:p>
          <a:p>
            <a:pPr marL="285750" marR="0" lvl="0" indent="-285750"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1" name="Rectangle 40"/>
          <p:cNvSpPr/>
          <p:nvPr/>
        </p:nvSpPr>
        <p:spPr bwMode="auto">
          <a:xfrm>
            <a:off x="9189244" y="3497262"/>
            <a:ext cx="2716922" cy="1352049"/>
          </a:xfrm>
          <a:prstGeom prst="rect">
            <a:avLst/>
          </a:prstGeom>
          <a:solidFill>
            <a:srgbClr val="FFFFFF">
              <a:lumMod val="95000"/>
            </a:srgbClr>
          </a:solidFill>
          <a:ln w="10795" cap="flat" cmpd="sng" algn="ctr">
            <a:noFill/>
            <a:prstDash val="solid"/>
            <a:headEnd type="none" w="med" len="med"/>
            <a:tailEnd type="none" w="med" len="med"/>
          </a:ln>
          <a:effectLst/>
        </p:spPr>
        <p:txBody>
          <a:bodyPr rot="0" spcFirstLastPara="0" vert="horz" wrap="square" lIns="186521" tIns="186521" rIns="0"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285750" marR="0" lvl="0" indent="-285750"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Malware assessment</a:t>
            </a:r>
          </a:p>
          <a:p>
            <a:pPr marL="285750" marR="0" lvl="0" indent="-285750" algn="l" defTabSz="93259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Security posture and system update assessment</a:t>
            </a:r>
          </a:p>
        </p:txBody>
      </p:sp>
      <p:sp>
        <p:nvSpPr>
          <p:cNvPr id="42" name="Rectangle 41"/>
          <p:cNvSpPr/>
          <p:nvPr/>
        </p:nvSpPr>
        <p:spPr bwMode="auto">
          <a:xfrm>
            <a:off x="532241" y="4973949"/>
            <a:ext cx="2716922" cy="622057"/>
          </a:xfrm>
          <a:prstGeom prst="rect">
            <a:avLst/>
          </a:prstGeom>
          <a:solidFill>
            <a:srgbClr val="265982"/>
          </a:solidFill>
          <a:ln w="10795" cap="flat" cmpd="sng" algn="ctr">
            <a:noFill/>
            <a:prstDash val="solid"/>
            <a:headEnd type="none" w="med" len="med"/>
            <a:tailEnd type="none" w="med" len="med"/>
          </a:ln>
          <a:effectLst/>
        </p:spPr>
        <p:txBody>
          <a:bodyPr vert="horz" wrap="square" lIns="186521" tIns="93260" rIns="93260" bIns="93260"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034" rtl="0" eaLnBrk="1" fontAlgn="auto" latinLnBrk="0" hangingPunct="1">
              <a:lnSpc>
                <a:spcPct val="100000"/>
              </a:lnSpc>
              <a:spcBef>
                <a:spcPts val="2040"/>
              </a:spcBef>
              <a:spcAft>
                <a:spcPts val="0"/>
              </a:spcAft>
              <a:buClrTx/>
              <a:buSzTx/>
              <a:buFontTx/>
              <a:buNone/>
              <a:tabLst/>
              <a:defRPr/>
            </a:pPr>
            <a:r>
              <a:rPr kumimoji="0" lang="en-US" sz="1800" b="1" i="1" u="none" strike="noStrike" kern="1200" cap="none" spc="0" normalizeH="0" baseline="0" noProof="0" dirty="0">
                <a:ln>
                  <a:noFill/>
                </a:ln>
                <a:solidFill>
                  <a:srgbClr val="00BCF2"/>
                </a:solidFill>
                <a:effectLst/>
                <a:uLnTx/>
                <a:uFillTx/>
                <a:latin typeface="Segoe UI Light"/>
                <a:ea typeface="+mn-ea"/>
                <a:cs typeface="+mn-cs"/>
              </a:rPr>
              <a:t>Spot problems fast</a:t>
            </a:r>
          </a:p>
        </p:txBody>
      </p:sp>
      <p:sp>
        <p:nvSpPr>
          <p:cNvPr id="43" name="Rectangle 42"/>
          <p:cNvSpPr/>
          <p:nvPr/>
        </p:nvSpPr>
        <p:spPr bwMode="auto">
          <a:xfrm>
            <a:off x="6322488" y="4973948"/>
            <a:ext cx="2716922" cy="622057"/>
          </a:xfrm>
          <a:prstGeom prst="rect">
            <a:avLst/>
          </a:prstGeom>
          <a:solidFill>
            <a:srgbClr val="265982"/>
          </a:solidFill>
          <a:ln w="10795" cap="flat" cmpd="sng" algn="ctr">
            <a:noFill/>
            <a:prstDash val="solid"/>
            <a:headEnd type="none" w="med" len="med"/>
            <a:tailEnd type="none" w="med" len="med"/>
          </a:ln>
          <a:effectLst/>
        </p:spPr>
        <p:txBody>
          <a:bodyPr vert="horz" wrap="square" lIns="186521" tIns="93260" rIns="93260" bIns="93260"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597" rtl="0" eaLnBrk="1" fontAlgn="auto" latinLnBrk="0" hangingPunct="1">
              <a:lnSpc>
                <a:spcPct val="100000"/>
              </a:lnSpc>
              <a:spcBef>
                <a:spcPts val="2040"/>
              </a:spcBef>
              <a:spcAft>
                <a:spcPts val="0"/>
              </a:spcAft>
              <a:buClrTx/>
              <a:buSzTx/>
              <a:buFontTx/>
              <a:buNone/>
              <a:tabLst/>
              <a:defRPr/>
            </a:pPr>
            <a:r>
              <a:rPr kumimoji="0" lang="en-US" sz="1800" b="1" i="1" u="none" strike="noStrike" kern="1200" cap="none" spc="0" normalizeH="0" baseline="0" noProof="0" dirty="0">
                <a:ln>
                  <a:noFill/>
                </a:ln>
                <a:solidFill>
                  <a:srgbClr val="00BCF2"/>
                </a:solidFill>
                <a:effectLst/>
                <a:uLnTx/>
                <a:uFillTx/>
                <a:latin typeface="Segoe UI Light"/>
                <a:ea typeface="+mn-ea"/>
                <a:cs typeface="+mn-cs"/>
              </a:rPr>
              <a:t>Automate</a:t>
            </a:r>
            <a:r>
              <a:rPr kumimoji="0" lang="en-US" sz="1800" b="1" i="0" u="none" strike="noStrike" kern="1200" cap="none" spc="0" normalizeH="0" baseline="0" noProof="0" dirty="0">
                <a:ln>
                  <a:noFill/>
                </a:ln>
                <a:solidFill>
                  <a:srgbClr val="00BCF2"/>
                </a:solidFill>
                <a:effectLst/>
                <a:uLnTx/>
                <a:uFillTx/>
                <a:latin typeface="Segoe UI Light"/>
                <a:ea typeface="+mn-ea"/>
                <a:cs typeface="+mn-cs"/>
              </a:rPr>
              <a:t> </a:t>
            </a:r>
            <a:r>
              <a:rPr kumimoji="0" lang="en-US" sz="1800" b="1" i="1" u="none" strike="noStrike" kern="1200" cap="none" spc="0" normalizeH="0" baseline="0" noProof="0" dirty="0">
                <a:ln>
                  <a:noFill/>
                </a:ln>
                <a:solidFill>
                  <a:srgbClr val="00BCF2"/>
                </a:solidFill>
                <a:effectLst/>
                <a:uLnTx/>
                <a:uFillTx/>
                <a:latin typeface="Segoe UI Light"/>
                <a:ea typeface="+mn-ea"/>
                <a:cs typeface="+mn-cs"/>
              </a:rPr>
              <a:t>tasks quick</a:t>
            </a:r>
          </a:p>
        </p:txBody>
      </p:sp>
      <p:sp>
        <p:nvSpPr>
          <p:cNvPr id="44" name="Rectangle 43"/>
          <p:cNvSpPr/>
          <p:nvPr/>
        </p:nvSpPr>
        <p:spPr bwMode="auto">
          <a:xfrm>
            <a:off x="3416790" y="4973949"/>
            <a:ext cx="2716922" cy="622057"/>
          </a:xfrm>
          <a:prstGeom prst="rect">
            <a:avLst/>
          </a:prstGeom>
          <a:solidFill>
            <a:srgbClr val="265982"/>
          </a:solidFill>
          <a:ln w="10795" cap="flat" cmpd="sng" algn="ctr">
            <a:noFill/>
            <a:prstDash val="solid"/>
            <a:headEnd type="none" w="med" len="med"/>
            <a:tailEnd type="none" w="med" len="med"/>
          </a:ln>
          <a:effectLst/>
        </p:spPr>
        <p:txBody>
          <a:bodyPr vert="horz" wrap="square" lIns="186521" tIns="93260" rIns="93260" bIns="93260"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597" rtl="0" eaLnBrk="1" fontAlgn="auto" latinLnBrk="0" hangingPunct="1">
              <a:lnSpc>
                <a:spcPct val="100000"/>
              </a:lnSpc>
              <a:spcBef>
                <a:spcPts val="2040"/>
              </a:spcBef>
              <a:spcAft>
                <a:spcPts val="0"/>
              </a:spcAft>
              <a:buClrTx/>
              <a:buSzTx/>
              <a:buFontTx/>
              <a:buNone/>
              <a:tabLst/>
              <a:defRPr/>
            </a:pPr>
            <a:r>
              <a:rPr kumimoji="0" lang="en-US" sz="1800" b="1" i="1" u="none" strike="noStrike" kern="1200" cap="none" spc="0" normalizeH="0" baseline="0" noProof="0" dirty="0">
                <a:ln>
                  <a:noFill/>
                </a:ln>
                <a:solidFill>
                  <a:srgbClr val="00BCF2"/>
                </a:solidFill>
                <a:effectLst/>
                <a:uLnTx/>
                <a:uFillTx/>
                <a:latin typeface="Segoe UI Light"/>
                <a:ea typeface="+mn-ea"/>
                <a:cs typeface="+mn-cs"/>
              </a:rPr>
              <a:t>Protect data easily</a:t>
            </a:r>
          </a:p>
        </p:txBody>
      </p:sp>
      <p:sp>
        <p:nvSpPr>
          <p:cNvPr id="45" name="Rectangle 44"/>
          <p:cNvSpPr/>
          <p:nvPr/>
        </p:nvSpPr>
        <p:spPr bwMode="auto">
          <a:xfrm>
            <a:off x="9189244" y="4973949"/>
            <a:ext cx="2716922" cy="622057"/>
          </a:xfrm>
          <a:prstGeom prst="rect">
            <a:avLst/>
          </a:prstGeom>
          <a:solidFill>
            <a:srgbClr val="265982"/>
          </a:solidFill>
          <a:ln w="10795" cap="flat" cmpd="sng" algn="ctr">
            <a:noFill/>
            <a:prstDash val="solid"/>
            <a:headEnd type="none" w="med" len="med"/>
            <a:tailEnd type="none" w="med" len="med"/>
          </a:ln>
          <a:effectLst/>
        </p:spPr>
        <p:txBody>
          <a:bodyPr vert="horz" wrap="square" lIns="186521" tIns="93260" rIns="93260" bIns="93260"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597" rtl="0" eaLnBrk="1" fontAlgn="auto" latinLnBrk="0" hangingPunct="1">
              <a:lnSpc>
                <a:spcPct val="100000"/>
              </a:lnSpc>
              <a:spcBef>
                <a:spcPts val="2040"/>
              </a:spcBef>
              <a:spcAft>
                <a:spcPts val="0"/>
              </a:spcAft>
              <a:buClrTx/>
              <a:buSzTx/>
              <a:buFontTx/>
              <a:buNone/>
              <a:tabLst/>
              <a:defRPr/>
            </a:pPr>
            <a:r>
              <a:rPr kumimoji="0" lang="en-US" sz="1800" b="1" i="1" u="none" strike="noStrike" kern="1200" cap="none" spc="0" normalizeH="0" baseline="0" noProof="0" dirty="0">
                <a:ln>
                  <a:noFill/>
                </a:ln>
                <a:solidFill>
                  <a:srgbClr val="00BCF2"/>
                </a:solidFill>
                <a:effectLst/>
                <a:uLnTx/>
                <a:uFillTx/>
                <a:latin typeface="Segoe UI Light"/>
                <a:ea typeface="+mn-ea"/>
                <a:cs typeface="+mn-cs"/>
              </a:rPr>
              <a:t>Recognize threat early</a:t>
            </a:r>
          </a:p>
        </p:txBody>
      </p:sp>
    </p:spTree>
    <p:extLst>
      <p:ext uri="{BB962C8B-B14F-4D97-AF65-F5344CB8AC3E}">
        <p14:creationId xmlns:p14="http://schemas.microsoft.com/office/powerpoint/2010/main" val="154555102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0"/>
            <a:r>
              <a:rPr lang="en-US" dirty="0"/>
              <a:t>OMS Workspace</a:t>
            </a:r>
          </a:p>
        </p:txBody>
      </p:sp>
      <p:sp>
        <p:nvSpPr>
          <p:cNvPr id="28" name="Text Placeholder 3">
            <a:extLst>
              <a:ext uri="{FF2B5EF4-FFF2-40B4-BE49-F238E27FC236}">
                <a16:creationId xmlns:a16="http://schemas.microsoft.com/office/drawing/2014/main" id="{736007BE-DA2F-4571-985A-3FE90D2D2A6F}"/>
              </a:ext>
            </a:extLst>
          </p:cNvPr>
          <p:cNvSpPr>
            <a:spLocks noGrp="1"/>
          </p:cNvSpPr>
          <p:nvPr>
            <p:ph type="body" sz="quarter" idx="10"/>
          </p:nvPr>
        </p:nvSpPr>
        <p:spPr>
          <a:xfrm>
            <a:off x="366168" y="1212850"/>
            <a:ext cx="4632075" cy="4985980"/>
          </a:xfrm>
        </p:spPr>
        <p:txBody>
          <a:bodyPr/>
          <a:lstStyle/>
          <a:p>
            <a:r>
              <a:rPr lang="en-US" sz="2000" dirty="0"/>
              <a:t>Administrative Boundary</a:t>
            </a:r>
          </a:p>
          <a:p>
            <a:r>
              <a:rPr lang="en-US" sz="2000" dirty="0"/>
              <a:t>All data is collected in the workspace region. Consider this for compliance purposes.</a:t>
            </a:r>
          </a:p>
          <a:p>
            <a:r>
              <a:rPr lang="en-US" sz="2000" dirty="0"/>
              <a:t>Larger orgs. should consider multiple regional workspaces closest to the infrastructure being monitored.</a:t>
            </a:r>
          </a:p>
          <a:p>
            <a:r>
              <a:rPr lang="en-US" sz="2000" dirty="0"/>
              <a:t>Workspaces are isolated from one another. They collect data independently.</a:t>
            </a:r>
          </a:p>
          <a:p>
            <a:r>
              <a:rPr lang="en-US" sz="2000" dirty="0"/>
              <a:t>Link multiple workspaces to single Azure subscription for ease of management.</a:t>
            </a:r>
          </a:p>
          <a:p>
            <a:r>
              <a:rPr lang="en-US" sz="2000" dirty="0"/>
              <a:t>Delegate workspace responsibility to admins through Azure RBAC.</a:t>
            </a:r>
          </a:p>
          <a:p>
            <a:endParaRPr lang="en-US" sz="2000" dirty="0"/>
          </a:p>
        </p:txBody>
      </p:sp>
      <p:pic>
        <p:nvPicPr>
          <p:cNvPr id="2" name="Picture 1">
            <a:extLst>
              <a:ext uri="{FF2B5EF4-FFF2-40B4-BE49-F238E27FC236}">
                <a16:creationId xmlns:a16="http://schemas.microsoft.com/office/drawing/2014/main" id="{6FA237D5-1376-43DC-8871-EB71CD3CB04E}"/>
              </a:ext>
            </a:extLst>
          </p:cNvPr>
          <p:cNvPicPr>
            <a:picLocks noChangeAspect="1"/>
          </p:cNvPicPr>
          <p:nvPr/>
        </p:nvPicPr>
        <p:blipFill>
          <a:blip r:embed="rId3"/>
          <a:stretch>
            <a:fillRect/>
          </a:stretch>
        </p:blipFill>
        <p:spPr>
          <a:xfrm>
            <a:off x="5226844" y="1592262"/>
            <a:ext cx="6962775" cy="4371975"/>
          </a:xfrm>
          <a:prstGeom prst="rect">
            <a:avLst/>
          </a:prstGeom>
        </p:spPr>
      </p:pic>
    </p:spTree>
    <p:extLst>
      <p:ext uri="{BB962C8B-B14F-4D97-AF65-F5344CB8AC3E}">
        <p14:creationId xmlns:p14="http://schemas.microsoft.com/office/powerpoint/2010/main" val="141650024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0"/>
            <a:r>
              <a:rPr lang="en-US" dirty="0"/>
              <a:t>OMS Data Sources</a:t>
            </a:r>
          </a:p>
        </p:txBody>
      </p:sp>
      <p:sp>
        <p:nvSpPr>
          <p:cNvPr id="28" name="Text Placeholder 3">
            <a:extLst>
              <a:ext uri="{FF2B5EF4-FFF2-40B4-BE49-F238E27FC236}">
                <a16:creationId xmlns:a16="http://schemas.microsoft.com/office/drawing/2014/main" id="{8EDC1AC4-5B8E-416C-AA9F-D4CBA931ECB2}"/>
              </a:ext>
            </a:extLst>
          </p:cNvPr>
          <p:cNvSpPr>
            <a:spLocks noGrp="1"/>
          </p:cNvSpPr>
          <p:nvPr>
            <p:ph type="body" sz="quarter" idx="10"/>
          </p:nvPr>
        </p:nvSpPr>
        <p:spPr>
          <a:xfrm>
            <a:off x="366169" y="1212850"/>
            <a:ext cx="4479676" cy="4708981"/>
          </a:xfrm>
        </p:spPr>
        <p:txBody>
          <a:bodyPr/>
          <a:lstStyle/>
          <a:p>
            <a:r>
              <a:rPr lang="en-US" sz="2800" dirty="0"/>
              <a:t>Install the Agent needed for Data Source</a:t>
            </a:r>
          </a:p>
          <a:p>
            <a:r>
              <a:rPr lang="en-US" sz="2800" dirty="0"/>
              <a:t>Configure data source with OMS workspace</a:t>
            </a:r>
          </a:p>
          <a:p>
            <a:r>
              <a:rPr lang="en-US" sz="2800" dirty="0"/>
              <a:t>Windows Server 2008 SP1 or above</a:t>
            </a:r>
          </a:p>
          <a:p>
            <a:r>
              <a:rPr lang="en-US" sz="2800" dirty="0"/>
              <a:t>Internet connectivity through HTTPS for workspace access, use OMS gateway server in DMZ.</a:t>
            </a:r>
          </a:p>
        </p:txBody>
      </p:sp>
      <p:pic>
        <p:nvPicPr>
          <p:cNvPr id="2" name="Picture 1">
            <a:extLst>
              <a:ext uri="{FF2B5EF4-FFF2-40B4-BE49-F238E27FC236}">
                <a16:creationId xmlns:a16="http://schemas.microsoft.com/office/drawing/2014/main" id="{A194A353-8CA0-48AA-97D8-55149B401894}"/>
              </a:ext>
            </a:extLst>
          </p:cNvPr>
          <p:cNvPicPr>
            <a:picLocks noChangeAspect="1"/>
          </p:cNvPicPr>
          <p:nvPr/>
        </p:nvPicPr>
        <p:blipFill>
          <a:blip r:embed="rId3"/>
          <a:stretch>
            <a:fillRect/>
          </a:stretch>
        </p:blipFill>
        <p:spPr>
          <a:xfrm>
            <a:off x="6459989" y="1240081"/>
            <a:ext cx="5608731" cy="4495800"/>
          </a:xfrm>
          <a:prstGeom prst="rect">
            <a:avLst/>
          </a:prstGeom>
        </p:spPr>
      </p:pic>
    </p:spTree>
    <p:extLst>
      <p:ext uri="{BB962C8B-B14F-4D97-AF65-F5344CB8AC3E}">
        <p14:creationId xmlns:p14="http://schemas.microsoft.com/office/powerpoint/2010/main" val="99766140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0"/>
            <a:r>
              <a:rPr lang="en-US" dirty="0"/>
              <a:t>OMS Agent</a:t>
            </a:r>
          </a:p>
        </p:txBody>
      </p:sp>
      <p:pic>
        <p:nvPicPr>
          <p:cNvPr id="2" name="Picture 1">
            <a:extLst>
              <a:ext uri="{FF2B5EF4-FFF2-40B4-BE49-F238E27FC236}">
                <a16:creationId xmlns:a16="http://schemas.microsoft.com/office/drawing/2014/main" id="{434171C9-BA17-4E98-8E81-70660BE98695}"/>
              </a:ext>
            </a:extLst>
          </p:cNvPr>
          <p:cNvPicPr>
            <a:picLocks noChangeAspect="1"/>
          </p:cNvPicPr>
          <p:nvPr/>
        </p:nvPicPr>
        <p:blipFill>
          <a:blip r:embed="rId3"/>
          <a:stretch>
            <a:fillRect/>
          </a:stretch>
        </p:blipFill>
        <p:spPr>
          <a:xfrm>
            <a:off x="366169" y="1363662"/>
            <a:ext cx="11001375" cy="4962525"/>
          </a:xfrm>
          <a:prstGeom prst="rect">
            <a:avLst/>
          </a:prstGeom>
        </p:spPr>
      </p:pic>
    </p:spTree>
    <p:extLst>
      <p:ext uri="{BB962C8B-B14F-4D97-AF65-F5344CB8AC3E}">
        <p14:creationId xmlns:p14="http://schemas.microsoft.com/office/powerpoint/2010/main" val="319798896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0"/>
            <a:r>
              <a:rPr lang="en-US" dirty="0"/>
              <a:t>Areas of Data Collection</a:t>
            </a:r>
          </a:p>
        </p:txBody>
      </p:sp>
      <p:sp>
        <p:nvSpPr>
          <p:cNvPr id="28" name="Text Placeholder 3">
            <a:extLst>
              <a:ext uri="{FF2B5EF4-FFF2-40B4-BE49-F238E27FC236}">
                <a16:creationId xmlns:a16="http://schemas.microsoft.com/office/drawing/2014/main" id="{8EDC1AC4-5B8E-416C-AA9F-D4CBA931ECB2}"/>
              </a:ext>
            </a:extLst>
          </p:cNvPr>
          <p:cNvSpPr>
            <a:spLocks noGrp="1"/>
          </p:cNvSpPr>
          <p:nvPr>
            <p:ph type="body" sz="quarter" idx="10"/>
          </p:nvPr>
        </p:nvSpPr>
        <p:spPr>
          <a:xfrm>
            <a:off x="366168" y="1212850"/>
            <a:ext cx="11566275" cy="572464"/>
          </a:xfrm>
        </p:spPr>
        <p:txBody>
          <a:bodyPr/>
          <a:lstStyle/>
          <a:p>
            <a:pPr marL="0" indent="0">
              <a:buNone/>
            </a:pPr>
            <a:r>
              <a:rPr lang="en-US" sz="2800" dirty="0"/>
              <a:t>Connected Data Sources provide data to the following OMS areas:</a:t>
            </a:r>
          </a:p>
        </p:txBody>
      </p:sp>
      <p:pic>
        <p:nvPicPr>
          <p:cNvPr id="4" name="Picture 3">
            <a:extLst>
              <a:ext uri="{FF2B5EF4-FFF2-40B4-BE49-F238E27FC236}">
                <a16:creationId xmlns:a16="http://schemas.microsoft.com/office/drawing/2014/main" id="{CBB39221-2309-4791-9F78-B183AE8C85EE}"/>
              </a:ext>
            </a:extLst>
          </p:cNvPr>
          <p:cNvPicPr>
            <a:picLocks noChangeAspect="1"/>
          </p:cNvPicPr>
          <p:nvPr/>
        </p:nvPicPr>
        <p:blipFill>
          <a:blip r:embed="rId3"/>
          <a:stretch>
            <a:fillRect/>
          </a:stretch>
        </p:blipFill>
        <p:spPr>
          <a:xfrm>
            <a:off x="2178844" y="2582862"/>
            <a:ext cx="8365875" cy="3948120"/>
          </a:xfrm>
          <a:prstGeom prst="rect">
            <a:avLst/>
          </a:prstGeom>
        </p:spPr>
      </p:pic>
    </p:spTree>
    <p:extLst>
      <p:ext uri="{BB962C8B-B14F-4D97-AF65-F5344CB8AC3E}">
        <p14:creationId xmlns:p14="http://schemas.microsoft.com/office/powerpoint/2010/main" val="298400986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0"/>
            <a:r>
              <a:rPr lang="en-US" dirty="0"/>
              <a:t>Logs</a:t>
            </a:r>
          </a:p>
        </p:txBody>
      </p:sp>
      <p:pic>
        <p:nvPicPr>
          <p:cNvPr id="2" name="Picture 1">
            <a:extLst>
              <a:ext uri="{FF2B5EF4-FFF2-40B4-BE49-F238E27FC236}">
                <a16:creationId xmlns:a16="http://schemas.microsoft.com/office/drawing/2014/main" id="{F0FBE983-D0A8-4F6E-9277-8151A7856527}"/>
              </a:ext>
            </a:extLst>
          </p:cNvPr>
          <p:cNvPicPr>
            <a:picLocks noChangeAspect="1"/>
          </p:cNvPicPr>
          <p:nvPr/>
        </p:nvPicPr>
        <p:blipFill>
          <a:blip r:embed="rId3"/>
          <a:stretch>
            <a:fillRect/>
          </a:stretch>
        </p:blipFill>
        <p:spPr>
          <a:xfrm>
            <a:off x="545306" y="1212853"/>
            <a:ext cx="11344275" cy="5200650"/>
          </a:xfrm>
          <a:prstGeom prst="rect">
            <a:avLst/>
          </a:prstGeom>
        </p:spPr>
      </p:pic>
    </p:spTree>
    <p:extLst>
      <p:ext uri="{BB962C8B-B14F-4D97-AF65-F5344CB8AC3E}">
        <p14:creationId xmlns:p14="http://schemas.microsoft.com/office/powerpoint/2010/main" val="264747292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0"/>
            <a:r>
              <a:rPr lang="en-US" dirty="0"/>
              <a:t>Performance</a:t>
            </a:r>
          </a:p>
        </p:txBody>
      </p:sp>
      <p:pic>
        <p:nvPicPr>
          <p:cNvPr id="5" name="Picture 4">
            <a:extLst>
              <a:ext uri="{FF2B5EF4-FFF2-40B4-BE49-F238E27FC236}">
                <a16:creationId xmlns:a16="http://schemas.microsoft.com/office/drawing/2014/main" id="{9D0563CF-9C78-4888-8FF5-A1A91C09DD6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1002"/>
          <a:stretch/>
        </p:blipFill>
        <p:spPr>
          <a:xfrm>
            <a:off x="1797844" y="1212853"/>
            <a:ext cx="9220200" cy="5259392"/>
          </a:xfrm>
          <a:prstGeom prst="rect">
            <a:avLst/>
          </a:prstGeom>
        </p:spPr>
      </p:pic>
    </p:spTree>
    <p:extLst>
      <p:ext uri="{BB962C8B-B14F-4D97-AF65-F5344CB8AC3E}">
        <p14:creationId xmlns:p14="http://schemas.microsoft.com/office/powerpoint/2010/main" val="9515757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0"/>
            <a:r>
              <a:rPr lang="en-US" dirty="0"/>
              <a:t>Solutions </a:t>
            </a:r>
          </a:p>
        </p:txBody>
      </p:sp>
      <p:sp>
        <p:nvSpPr>
          <p:cNvPr id="28" name="Text Placeholder 3">
            <a:extLst>
              <a:ext uri="{FF2B5EF4-FFF2-40B4-BE49-F238E27FC236}">
                <a16:creationId xmlns:a16="http://schemas.microsoft.com/office/drawing/2014/main" id="{8EDC1AC4-5B8E-416C-AA9F-D4CBA931ECB2}"/>
              </a:ext>
            </a:extLst>
          </p:cNvPr>
          <p:cNvSpPr>
            <a:spLocks noGrp="1"/>
          </p:cNvSpPr>
          <p:nvPr>
            <p:ph type="body" sz="quarter" idx="10"/>
          </p:nvPr>
        </p:nvSpPr>
        <p:spPr>
          <a:xfrm>
            <a:off x="366168" y="1212850"/>
            <a:ext cx="11337675" cy="4407360"/>
          </a:xfrm>
        </p:spPr>
        <p:txBody>
          <a:bodyPr/>
          <a:lstStyle/>
          <a:p>
            <a:r>
              <a:rPr lang="en-US" sz="2800" dirty="0"/>
              <a:t>Modules in OMS similar to SCOM Management Packs.</a:t>
            </a:r>
          </a:p>
          <a:p>
            <a:r>
              <a:rPr lang="en-US" sz="2800" dirty="0"/>
              <a:t>3</a:t>
            </a:r>
            <a:r>
              <a:rPr lang="en-US" sz="2800" baseline="30000" dirty="0"/>
              <a:t>rd</a:t>
            </a:r>
            <a:r>
              <a:rPr lang="en-US" sz="2800" dirty="0"/>
              <a:t> Party Solutions are available.</a:t>
            </a:r>
          </a:p>
          <a:p>
            <a:r>
              <a:rPr lang="en-US" sz="2800" dirty="0"/>
              <a:t>Solutions come with pre-built Log Analytics queries on connected Data sources to OMS. In addition to dashboards, recommendations, and alerting on the specific system the solution targets.</a:t>
            </a:r>
          </a:p>
          <a:p>
            <a:r>
              <a:rPr lang="en-US" sz="2800" dirty="0"/>
              <a:t>Solutions are added to the OMS workspace from the solutions gallery as a one-click operation.</a:t>
            </a:r>
          </a:p>
          <a:p>
            <a:r>
              <a:rPr lang="en-US" sz="2800" dirty="0"/>
              <a:t>Agent requirement changes per solution, some might allow to use the existing SCOM agent, while other solutions might require additional agents other than the OMS or SCOM agent.</a:t>
            </a:r>
          </a:p>
        </p:txBody>
      </p:sp>
    </p:spTree>
    <p:extLst>
      <p:ext uri="{BB962C8B-B14F-4D97-AF65-F5344CB8AC3E}">
        <p14:creationId xmlns:p14="http://schemas.microsoft.com/office/powerpoint/2010/main" val="291351767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Monitoring sources</a:t>
            </a:r>
          </a:p>
        </p:txBody>
      </p:sp>
      <p:pic>
        <p:nvPicPr>
          <p:cNvPr id="8" name="Picture 7"/>
          <p:cNvPicPr>
            <a:picLocks noChangeAspect="1"/>
          </p:cNvPicPr>
          <p:nvPr/>
        </p:nvPicPr>
        <p:blipFill>
          <a:blip r:embed="rId3"/>
          <a:stretch>
            <a:fillRect/>
          </a:stretch>
        </p:blipFill>
        <p:spPr>
          <a:xfrm>
            <a:off x="3779044" y="1234221"/>
            <a:ext cx="7620000" cy="4966322"/>
          </a:xfrm>
          <a:prstGeom prst="rect">
            <a:avLst/>
          </a:prstGeom>
        </p:spPr>
      </p:pic>
      <p:sp>
        <p:nvSpPr>
          <p:cNvPr id="7" name="Text Placeholder 3"/>
          <p:cNvSpPr txBox="1">
            <a:spLocks/>
          </p:cNvSpPr>
          <p:nvPr/>
        </p:nvSpPr>
        <p:spPr>
          <a:xfrm>
            <a:off x="366169" y="1212851"/>
            <a:ext cx="4555876" cy="2037481"/>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Compute</a:t>
            </a:r>
          </a:p>
          <a:p>
            <a:pPr marL="342900" lvl="1" indent="-342900" fontAlgn="ctr"/>
            <a:r>
              <a:rPr lang="en-US" dirty="0"/>
              <a:t>Host VMs</a:t>
            </a:r>
          </a:p>
          <a:p>
            <a:pPr marL="342900" lvl="1" indent="-342900" fontAlgn="ctr"/>
            <a:r>
              <a:rPr lang="en-US" dirty="0"/>
              <a:t>Compute resource</a:t>
            </a:r>
          </a:p>
          <a:p>
            <a:pPr marL="342900" lvl="1" indent="-342900" fontAlgn="ctr"/>
            <a:r>
              <a:rPr lang="en-US" dirty="0"/>
              <a:t>Applications</a:t>
            </a:r>
          </a:p>
          <a:p>
            <a:pPr lvl="1"/>
            <a:endParaRPr lang="en-US" dirty="0"/>
          </a:p>
        </p:txBody>
      </p:sp>
    </p:spTree>
    <p:extLst>
      <p:ext uri="{BB962C8B-B14F-4D97-AF65-F5344CB8AC3E}">
        <p14:creationId xmlns:p14="http://schemas.microsoft.com/office/powerpoint/2010/main" val="25735593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0"/>
            <a:r>
              <a:rPr lang="en-US" dirty="0"/>
              <a:t>Solutions Gallery</a:t>
            </a:r>
          </a:p>
        </p:txBody>
      </p:sp>
      <p:pic>
        <p:nvPicPr>
          <p:cNvPr id="2" name="Picture 1">
            <a:extLst>
              <a:ext uri="{FF2B5EF4-FFF2-40B4-BE49-F238E27FC236}">
                <a16:creationId xmlns:a16="http://schemas.microsoft.com/office/drawing/2014/main" id="{7338F9C8-9822-4888-8225-1F94EE55607D}"/>
              </a:ext>
            </a:extLst>
          </p:cNvPr>
          <p:cNvPicPr>
            <a:picLocks noChangeAspect="1"/>
          </p:cNvPicPr>
          <p:nvPr/>
        </p:nvPicPr>
        <p:blipFill>
          <a:blip r:embed="rId3"/>
          <a:stretch>
            <a:fillRect/>
          </a:stretch>
        </p:blipFill>
        <p:spPr>
          <a:xfrm>
            <a:off x="959644" y="2201862"/>
            <a:ext cx="10217400" cy="4448563"/>
          </a:xfrm>
          <a:prstGeom prst="rect">
            <a:avLst/>
          </a:prstGeom>
        </p:spPr>
      </p:pic>
      <p:sp>
        <p:nvSpPr>
          <p:cNvPr id="7" name="Rectangle 6">
            <a:extLst>
              <a:ext uri="{FF2B5EF4-FFF2-40B4-BE49-F238E27FC236}">
                <a16:creationId xmlns:a16="http://schemas.microsoft.com/office/drawing/2014/main" id="{9550D17A-6D7B-4EBE-B128-84F7260965FE}"/>
              </a:ext>
            </a:extLst>
          </p:cNvPr>
          <p:cNvSpPr/>
          <p:nvPr/>
        </p:nvSpPr>
        <p:spPr>
          <a:xfrm>
            <a:off x="883444" y="1222500"/>
            <a:ext cx="7853190" cy="584775"/>
          </a:xfrm>
          <a:prstGeom prst="rect">
            <a:avLst/>
          </a:prstGeom>
        </p:spPr>
        <p:txBody>
          <a:bodyPr wrap="square">
            <a:spAutoFit/>
          </a:bodyPr>
          <a:lstStyle/>
          <a:p>
            <a:pPr defTabSz="932597"/>
            <a:r>
              <a:rPr lang="en-US" sz="1600" dirty="0">
                <a:solidFill>
                  <a:srgbClr val="000000">
                    <a:lumMod val="65000"/>
                    <a:lumOff val="35000"/>
                  </a:srgbClr>
                </a:solidFill>
                <a:latin typeface="Segoe UI" panose="020B0502040204020203" pitchFamily="34" charset="0"/>
                <a:cs typeface="Segoe UI" panose="020B0502040204020203" pitchFamily="34" charset="0"/>
              </a:rPr>
              <a:t>Log Analytics solutions are a collection of logic, visualization and data acquisition rules that provide metrics pivoted around a particular problem area. </a:t>
            </a:r>
          </a:p>
        </p:txBody>
      </p:sp>
    </p:spTree>
    <p:extLst>
      <p:ext uri="{BB962C8B-B14F-4D97-AF65-F5344CB8AC3E}">
        <p14:creationId xmlns:p14="http://schemas.microsoft.com/office/powerpoint/2010/main" val="133707372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SCOM Integration</a:t>
            </a:r>
          </a:p>
        </p:txBody>
      </p:sp>
      <p:sp>
        <p:nvSpPr>
          <p:cNvPr id="50" name="Rectangle 5"/>
          <p:cNvSpPr>
            <a:spLocks noChangeArrowheads="1"/>
          </p:cNvSpPr>
          <p:nvPr/>
        </p:nvSpPr>
        <p:spPr bwMode="auto">
          <a:xfrm>
            <a:off x="750396" y="5454027"/>
            <a:ext cx="650162" cy="771357"/>
          </a:xfrm>
          <a:prstGeom prst="rect">
            <a:avLst/>
          </a:prstGeom>
          <a:solidFill>
            <a:schemeClr val="bg1">
              <a:lumMod val="65000"/>
            </a:schemeClr>
          </a:solidFill>
          <a:ln>
            <a:noFill/>
          </a:ln>
        </p:spPr>
        <p:txBody>
          <a:bodyPr vert="horz" wrap="square" lIns="93209" tIns="46604" rIns="93209" bIns="46604" numCol="1" anchor="t" anchorCtr="0" compatLnSpc="1">
            <a:prstTxWarp prst="textNoShape">
              <a:avLst/>
            </a:prstTxWarp>
          </a:bodyPr>
          <a:lstStyle/>
          <a:p>
            <a:pPr defTabSz="932084"/>
            <a:endParaRPr lang="en-US" sz="1632" dirty="0">
              <a:solidFill>
                <a:srgbClr val="000000"/>
              </a:solidFill>
            </a:endParaRPr>
          </a:p>
        </p:txBody>
      </p:sp>
      <p:sp>
        <p:nvSpPr>
          <p:cNvPr id="73" name="TextBox 72"/>
          <p:cNvSpPr txBox="1"/>
          <p:nvPr/>
        </p:nvSpPr>
        <p:spPr>
          <a:xfrm>
            <a:off x="626157" y="3956459"/>
            <a:ext cx="2885959" cy="489543"/>
          </a:xfrm>
          <a:prstGeom prst="rect">
            <a:avLst/>
          </a:prstGeom>
          <a:noFill/>
        </p:spPr>
        <p:txBody>
          <a:bodyPr wrap="square" lIns="0" tIns="149135" rIns="0" bIns="149135" rtlCol="0">
            <a:spAutoFit/>
          </a:bodyPr>
          <a:lstStyle/>
          <a:p>
            <a:pPr defTabSz="932084">
              <a:lnSpc>
                <a:spcPct val="90000"/>
              </a:lnSpc>
              <a:spcAft>
                <a:spcPts val="612"/>
              </a:spcAft>
            </a:pPr>
            <a:r>
              <a:rPr lang="en-US" sz="1360" kern="0" dirty="0"/>
              <a:t>System Center Operations Manager</a:t>
            </a:r>
          </a:p>
        </p:txBody>
      </p:sp>
      <p:grpSp>
        <p:nvGrpSpPr>
          <p:cNvPr id="74" name="Group 73"/>
          <p:cNvGrpSpPr/>
          <p:nvPr/>
        </p:nvGrpSpPr>
        <p:grpSpPr>
          <a:xfrm>
            <a:off x="1094194" y="4952754"/>
            <a:ext cx="806612" cy="1282732"/>
            <a:chOff x="13103226" y="2775830"/>
            <a:chExt cx="1039812" cy="1616572"/>
          </a:xfrm>
        </p:grpSpPr>
        <p:sp>
          <p:nvSpPr>
            <p:cNvPr id="78" name="Rectangle 5"/>
            <p:cNvSpPr>
              <a:spLocks noChangeArrowheads="1"/>
            </p:cNvSpPr>
            <p:nvPr/>
          </p:nvSpPr>
          <p:spPr bwMode="auto">
            <a:xfrm>
              <a:off x="13103226" y="2775830"/>
              <a:ext cx="1039812" cy="1616572"/>
            </a:xfrm>
            <a:prstGeom prst="rect">
              <a:avLst/>
            </a:prstGeom>
            <a:solidFill>
              <a:srgbClr val="005695"/>
            </a:solidFill>
            <a:ln>
              <a:noFill/>
            </a:ln>
          </p:spPr>
          <p:txBody>
            <a:bodyPr vert="horz" wrap="square" lIns="93209" tIns="46604" rIns="93209" bIns="46604" numCol="1" anchor="t" anchorCtr="0" compatLnSpc="1">
              <a:prstTxWarp prst="textNoShape">
                <a:avLst/>
              </a:prstTxWarp>
            </a:bodyPr>
            <a:lstStyle/>
            <a:p>
              <a:pPr defTabSz="932084"/>
              <a:endParaRPr lang="en-US" sz="1632" dirty="0">
                <a:solidFill>
                  <a:srgbClr val="000000"/>
                </a:solidFill>
              </a:endParaRPr>
            </a:p>
          </p:txBody>
        </p:sp>
        <p:sp>
          <p:nvSpPr>
            <p:cNvPr id="79"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09" tIns="46604" rIns="93209" bIns="46604" numCol="1" anchor="t" anchorCtr="0" compatLnSpc="1">
              <a:prstTxWarp prst="textNoShape">
                <a:avLst/>
              </a:prstTxWarp>
            </a:bodyPr>
            <a:lstStyle/>
            <a:p>
              <a:pPr defTabSz="932084"/>
              <a:endParaRPr lang="en-US" sz="1632" dirty="0">
                <a:solidFill>
                  <a:srgbClr val="000000"/>
                </a:solidFill>
              </a:endParaRPr>
            </a:p>
          </p:txBody>
        </p:sp>
        <p:sp>
          <p:nvSpPr>
            <p:cNvPr id="80"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09" tIns="46604" rIns="93209" bIns="46604" numCol="1" anchor="t" anchorCtr="0" compatLnSpc="1">
              <a:prstTxWarp prst="textNoShape">
                <a:avLst/>
              </a:prstTxWarp>
            </a:bodyPr>
            <a:lstStyle/>
            <a:p>
              <a:pPr defTabSz="932084"/>
              <a:endParaRPr lang="en-US" sz="1632" dirty="0">
                <a:solidFill>
                  <a:srgbClr val="000000"/>
                </a:solidFill>
              </a:endParaRPr>
            </a:p>
          </p:txBody>
        </p:sp>
        <p:sp>
          <p:nvSpPr>
            <p:cNvPr id="81"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09" tIns="46604" rIns="93209" bIns="46604" numCol="1" anchor="t" anchorCtr="0" compatLnSpc="1">
              <a:prstTxWarp prst="textNoShape">
                <a:avLst/>
              </a:prstTxWarp>
            </a:bodyPr>
            <a:lstStyle/>
            <a:p>
              <a:pPr defTabSz="932084"/>
              <a:endParaRPr lang="en-US" sz="1632" dirty="0">
                <a:solidFill>
                  <a:srgbClr val="000000"/>
                </a:solidFill>
              </a:endParaRPr>
            </a:p>
          </p:txBody>
        </p:sp>
        <p:sp>
          <p:nvSpPr>
            <p:cNvPr id="82"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09" tIns="46604" rIns="93209" bIns="46604" numCol="1" anchor="t" anchorCtr="0" compatLnSpc="1">
              <a:prstTxWarp prst="textNoShape">
                <a:avLst/>
              </a:prstTxWarp>
            </a:bodyPr>
            <a:lstStyle/>
            <a:p>
              <a:pPr defTabSz="932084"/>
              <a:endParaRPr lang="en-US" sz="1632" dirty="0">
                <a:solidFill>
                  <a:srgbClr val="000000"/>
                </a:solidFill>
              </a:endParaRPr>
            </a:p>
          </p:txBody>
        </p:sp>
        <p:sp>
          <p:nvSpPr>
            <p:cNvPr id="83"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3209" tIns="46604" rIns="93209" bIns="46604" numCol="1" anchor="t" anchorCtr="0" compatLnSpc="1">
              <a:prstTxWarp prst="textNoShape">
                <a:avLst/>
              </a:prstTxWarp>
            </a:bodyPr>
            <a:lstStyle/>
            <a:p>
              <a:pPr defTabSz="932084"/>
              <a:endParaRPr lang="en-US" sz="1632" dirty="0">
                <a:solidFill>
                  <a:srgbClr val="000000"/>
                </a:solidFill>
              </a:endParaRPr>
            </a:p>
          </p:txBody>
        </p:sp>
        <p:sp>
          <p:nvSpPr>
            <p:cNvPr id="84"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3209" tIns="46604" rIns="93209" bIns="46604" numCol="1" anchor="t" anchorCtr="0" compatLnSpc="1">
              <a:prstTxWarp prst="textNoShape">
                <a:avLst/>
              </a:prstTxWarp>
            </a:bodyPr>
            <a:lstStyle/>
            <a:p>
              <a:pPr defTabSz="932084"/>
              <a:endParaRPr lang="en-US" sz="1632" dirty="0">
                <a:solidFill>
                  <a:srgbClr val="000000"/>
                </a:solidFill>
              </a:endParaRPr>
            </a:p>
          </p:txBody>
        </p:sp>
        <p:sp>
          <p:nvSpPr>
            <p:cNvPr id="85"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3209" tIns="46604" rIns="93209" bIns="46604" numCol="1" anchor="t" anchorCtr="0" compatLnSpc="1">
              <a:prstTxWarp prst="textNoShape">
                <a:avLst/>
              </a:prstTxWarp>
            </a:bodyPr>
            <a:lstStyle/>
            <a:p>
              <a:pPr defTabSz="932084"/>
              <a:endParaRPr lang="en-US" sz="1632" dirty="0">
                <a:solidFill>
                  <a:srgbClr val="000000"/>
                </a:solidFill>
              </a:endParaRPr>
            </a:p>
          </p:txBody>
        </p:sp>
        <p:sp>
          <p:nvSpPr>
            <p:cNvPr id="86"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3209" tIns="46604" rIns="93209" bIns="46604" numCol="1" anchor="t" anchorCtr="0" compatLnSpc="1">
              <a:prstTxWarp prst="textNoShape">
                <a:avLst/>
              </a:prstTxWarp>
            </a:bodyPr>
            <a:lstStyle/>
            <a:p>
              <a:pPr defTabSz="932084"/>
              <a:endParaRPr lang="en-US" sz="1632" dirty="0">
                <a:solidFill>
                  <a:srgbClr val="000000"/>
                </a:solidFill>
              </a:endParaRPr>
            </a:p>
          </p:txBody>
        </p:sp>
      </p:grpSp>
      <p:sp>
        <p:nvSpPr>
          <p:cNvPr id="75" name="TextBox 74"/>
          <p:cNvSpPr txBox="1"/>
          <p:nvPr/>
        </p:nvSpPr>
        <p:spPr>
          <a:xfrm>
            <a:off x="1121762" y="5867745"/>
            <a:ext cx="714231" cy="282477"/>
          </a:xfrm>
          <a:prstGeom prst="rect">
            <a:avLst/>
          </a:prstGeom>
          <a:noFill/>
        </p:spPr>
        <p:txBody>
          <a:bodyPr wrap="square" lIns="0" tIns="0" rIns="0" bIns="0" rtlCol="0">
            <a:spAutoFit/>
          </a:bodyPr>
          <a:lstStyle/>
          <a:p>
            <a:pPr algn="ctr" defTabSz="932084">
              <a:lnSpc>
                <a:spcPct val="90000"/>
              </a:lnSpc>
            </a:pPr>
            <a:r>
              <a:rPr lang="en-US" sz="1020" dirty="0">
                <a:solidFill>
                  <a:srgbClr val="FFFFFF"/>
                </a:solidFill>
              </a:rPr>
              <a:t>Windows &amp; Linux Server</a:t>
            </a:r>
          </a:p>
        </p:txBody>
      </p:sp>
      <p:sp>
        <p:nvSpPr>
          <p:cNvPr id="76" name="Rectangle 75"/>
          <p:cNvSpPr/>
          <p:nvPr/>
        </p:nvSpPr>
        <p:spPr bwMode="auto">
          <a:xfrm>
            <a:off x="1094193" y="4532611"/>
            <a:ext cx="806612" cy="425643"/>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18" tIns="149135" rIns="186418" bIns="149135" numCol="1" spcCol="0" rtlCol="0" fromWordArt="0" anchor="t" anchorCtr="0" forceAA="0" compatLnSpc="1">
            <a:prstTxWarp prst="textNoShape">
              <a:avLst/>
            </a:prstTxWarp>
            <a:noAutofit/>
          </a:bodyPr>
          <a:lstStyle/>
          <a:p>
            <a:pPr algn="ctr" defTabSz="950506" fontAlgn="base">
              <a:lnSpc>
                <a:spcPct val="90000"/>
              </a:lnSpc>
              <a:spcBef>
                <a:spcPct val="0"/>
              </a:spcBef>
              <a:spcAft>
                <a:spcPct val="0"/>
              </a:spcAft>
            </a:pPr>
            <a:endParaRPr lang="en-US" sz="2040" dirty="0">
              <a:gradFill>
                <a:gsLst>
                  <a:gs pos="0">
                    <a:srgbClr val="FFFFFF"/>
                  </a:gs>
                  <a:gs pos="100000">
                    <a:srgbClr val="FFFFFF"/>
                  </a:gs>
                </a:gsLst>
                <a:lin ang="5400000" scaled="0"/>
              </a:gradFill>
              <a:ea typeface="Segoe UI" pitchFamily="34" charset="0"/>
              <a:cs typeface="Segoe UI" pitchFamily="34" charset="0"/>
            </a:endParaRPr>
          </a:p>
        </p:txBody>
      </p:sp>
      <p:pic>
        <p:nvPicPr>
          <p:cNvPr id="77" name="Picture 7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5915" y="4570982"/>
            <a:ext cx="836653" cy="333106"/>
          </a:xfrm>
          <a:prstGeom prst="rect">
            <a:avLst/>
          </a:prstGeom>
        </p:spPr>
      </p:pic>
      <p:grpSp>
        <p:nvGrpSpPr>
          <p:cNvPr id="53" name="Group 52"/>
          <p:cNvGrpSpPr/>
          <p:nvPr/>
        </p:nvGrpSpPr>
        <p:grpSpPr>
          <a:xfrm>
            <a:off x="511100" y="5860729"/>
            <a:ext cx="190791" cy="366289"/>
            <a:chOff x="7791149" y="4987730"/>
            <a:chExt cx="192916" cy="370370"/>
          </a:xfrm>
        </p:grpSpPr>
        <p:sp>
          <p:nvSpPr>
            <p:cNvPr id="59"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09" tIns="46604" rIns="93209" bIns="46604" numCol="1" anchor="t" anchorCtr="0" compatLnSpc="1">
              <a:prstTxWarp prst="textNoShape">
                <a:avLst/>
              </a:prstTxWarp>
            </a:bodyPr>
            <a:lstStyle/>
            <a:p>
              <a:pPr defTabSz="932084"/>
              <a:endParaRPr lang="en-US" sz="1836" dirty="0">
                <a:solidFill>
                  <a:srgbClr val="505050"/>
                </a:solidFill>
              </a:endParaRPr>
            </a:p>
          </p:txBody>
        </p:sp>
        <p:sp>
          <p:nvSpPr>
            <p:cNvPr id="60"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09" tIns="46604" rIns="93209" bIns="46604" numCol="1" anchor="t" anchorCtr="0" compatLnSpc="1">
              <a:prstTxWarp prst="textNoShape">
                <a:avLst/>
              </a:prstTxWarp>
            </a:bodyPr>
            <a:lstStyle/>
            <a:p>
              <a:pPr defTabSz="932084"/>
              <a:endParaRPr lang="en-US" sz="1836" dirty="0">
                <a:solidFill>
                  <a:srgbClr val="505050"/>
                </a:solidFill>
              </a:endParaRPr>
            </a:p>
          </p:txBody>
        </p:sp>
        <p:sp>
          <p:nvSpPr>
            <p:cNvPr id="61"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09" tIns="46604" rIns="93209" bIns="46604" numCol="1" anchor="t" anchorCtr="0" compatLnSpc="1">
              <a:prstTxWarp prst="textNoShape">
                <a:avLst/>
              </a:prstTxWarp>
            </a:bodyPr>
            <a:lstStyle/>
            <a:p>
              <a:pPr defTabSz="932084"/>
              <a:endParaRPr lang="en-US" sz="1836" dirty="0">
                <a:solidFill>
                  <a:srgbClr val="505050"/>
                </a:solidFill>
              </a:endParaRPr>
            </a:p>
          </p:txBody>
        </p:sp>
      </p:grpSp>
      <p:grpSp>
        <p:nvGrpSpPr>
          <p:cNvPr id="125" name="Group 124"/>
          <p:cNvGrpSpPr/>
          <p:nvPr/>
        </p:nvGrpSpPr>
        <p:grpSpPr>
          <a:xfrm>
            <a:off x="6503451" y="1790076"/>
            <a:ext cx="5662629" cy="2306481"/>
            <a:chOff x="616226" y="1630760"/>
            <a:chExt cx="4596553" cy="1872252"/>
          </a:xfrm>
        </p:grpSpPr>
        <p:sp>
          <p:nvSpPr>
            <p:cNvPr id="126" name="Freeform 95"/>
            <p:cNvSpPr>
              <a:spLocks/>
            </p:cNvSpPr>
            <p:nvPr/>
          </p:nvSpPr>
          <p:spPr bwMode="auto">
            <a:xfrm flipH="1">
              <a:off x="616226" y="2000989"/>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lumMod val="85000"/>
              </a:srgbClr>
            </a:solidFill>
            <a:ln>
              <a:noFill/>
            </a:ln>
            <a:extLst/>
          </p:spPr>
          <p:txBody>
            <a:bodyPr vert="horz" wrap="square" lIns="93209" tIns="46604" rIns="93209" bIns="46604" numCol="1" anchor="t" anchorCtr="0" compatLnSpc="1">
              <a:prstTxWarp prst="textNoShape">
                <a:avLst/>
              </a:prstTxWarp>
            </a:bodyPr>
            <a:lstStyle/>
            <a:p>
              <a:pPr defTabSz="932084">
                <a:defRPr/>
              </a:pPr>
              <a:endParaRPr lang="en-US" sz="1836" kern="0" dirty="0">
                <a:solidFill>
                  <a:srgbClr val="000000"/>
                </a:solidFill>
              </a:endParaRPr>
            </a:p>
          </p:txBody>
        </p:sp>
        <p:sp>
          <p:nvSpPr>
            <p:cNvPr id="127" name="Freeform 95"/>
            <p:cNvSpPr>
              <a:spLocks/>
            </p:cNvSpPr>
            <p:nvPr/>
          </p:nvSpPr>
          <p:spPr bwMode="auto">
            <a:xfrm flipH="1">
              <a:off x="3075030" y="1792342"/>
              <a:ext cx="2137749" cy="138830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2">
                <a:lumMod val="75000"/>
              </a:schemeClr>
            </a:solidFill>
            <a:ln>
              <a:noFill/>
            </a:ln>
            <a:extLst/>
          </p:spPr>
          <p:txBody>
            <a:bodyPr vert="horz" wrap="square" lIns="93209" tIns="46604" rIns="93209" bIns="46604" numCol="1" anchor="t" anchorCtr="0" compatLnSpc="1">
              <a:prstTxWarp prst="textNoShape">
                <a:avLst/>
              </a:prstTxWarp>
            </a:bodyPr>
            <a:lstStyle/>
            <a:p>
              <a:pPr defTabSz="932084">
                <a:defRPr/>
              </a:pPr>
              <a:endParaRPr lang="en-US" sz="1836" kern="0" dirty="0">
                <a:solidFill>
                  <a:srgbClr val="000000"/>
                </a:solidFill>
              </a:endParaRPr>
            </a:p>
          </p:txBody>
        </p:sp>
        <p:sp>
          <p:nvSpPr>
            <p:cNvPr id="128" name="Freeform 95"/>
            <p:cNvSpPr>
              <a:spLocks/>
            </p:cNvSpPr>
            <p:nvPr/>
          </p:nvSpPr>
          <p:spPr bwMode="auto">
            <a:xfrm flipH="1">
              <a:off x="1281693" y="1630760"/>
              <a:ext cx="2774055" cy="1801531"/>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6">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09" tIns="46604" rIns="93209" bIns="46604" numCol="1" anchor="t" anchorCtr="0" compatLnSpc="1">
              <a:prstTxWarp prst="textNoShape">
                <a:avLst/>
              </a:prstTxWarp>
            </a:bodyPr>
            <a:lstStyle/>
            <a:p>
              <a:pPr defTabSz="932084">
                <a:defRPr/>
              </a:pPr>
              <a:endParaRPr lang="en-US" sz="1836" kern="0" dirty="0">
                <a:solidFill>
                  <a:srgbClr val="505050"/>
                </a:solidFill>
              </a:endParaRPr>
            </a:p>
          </p:txBody>
        </p:sp>
        <p:sp>
          <p:nvSpPr>
            <p:cNvPr id="129" name="TextBox 128"/>
            <p:cNvSpPr txBox="1"/>
            <p:nvPr/>
          </p:nvSpPr>
          <p:spPr>
            <a:xfrm>
              <a:off x="2975192" y="2588045"/>
              <a:ext cx="2131657" cy="914967"/>
            </a:xfrm>
            <a:prstGeom prst="rect">
              <a:avLst/>
            </a:prstGeom>
            <a:noFill/>
            <a:ln>
              <a:noFill/>
            </a:ln>
          </p:spPr>
          <p:txBody>
            <a:bodyPr wrap="none" lIns="182727" tIns="146180" rIns="182727" bIns="146180" rtlCol="0">
              <a:spAutoFit/>
            </a:bodyPr>
            <a:lstStyle/>
            <a:p>
              <a:pPr defTabSz="931205">
                <a:lnSpc>
                  <a:spcPct val="90000"/>
                </a:lnSpc>
                <a:spcAft>
                  <a:spcPts val="600"/>
                </a:spcAft>
                <a:defRPr/>
              </a:pPr>
              <a:r>
                <a:rPr lang="en-US" sz="1632" kern="0" dirty="0">
                  <a:solidFill>
                    <a:srgbClr val="FFFFFF"/>
                  </a:solidFill>
                  <a:latin typeface="+mj-lt"/>
                </a:rPr>
                <a:t>Microsoft </a:t>
              </a:r>
            </a:p>
            <a:p>
              <a:pPr defTabSz="931205">
                <a:lnSpc>
                  <a:spcPct val="90000"/>
                </a:lnSpc>
                <a:spcAft>
                  <a:spcPts val="600"/>
                </a:spcAft>
                <a:defRPr/>
              </a:pPr>
              <a:r>
                <a:rPr lang="en-US" sz="1632" kern="0" dirty="0">
                  <a:solidFill>
                    <a:srgbClr val="FFFFFF"/>
                  </a:solidFill>
                  <a:latin typeface="+mj-lt"/>
                </a:rPr>
                <a:t>Operations Management </a:t>
              </a:r>
            </a:p>
            <a:p>
              <a:pPr defTabSz="931205">
                <a:lnSpc>
                  <a:spcPct val="90000"/>
                </a:lnSpc>
                <a:spcAft>
                  <a:spcPts val="600"/>
                </a:spcAft>
                <a:defRPr/>
              </a:pPr>
              <a:r>
                <a:rPr lang="en-US" sz="1632" kern="0" dirty="0">
                  <a:solidFill>
                    <a:srgbClr val="FFFFFF"/>
                  </a:solidFill>
                  <a:latin typeface="+mj-lt"/>
                </a:rPr>
                <a:t>Suite</a:t>
              </a:r>
              <a:endParaRPr lang="en-US" sz="1122" kern="0" dirty="0">
                <a:solidFill>
                  <a:srgbClr val="FFFFFF"/>
                </a:solidFill>
                <a:latin typeface="+mj-lt"/>
              </a:endParaRPr>
            </a:p>
          </p:txBody>
        </p:sp>
      </p:grpSp>
      <p:grpSp>
        <p:nvGrpSpPr>
          <p:cNvPr id="130" name="Group 129"/>
          <p:cNvGrpSpPr>
            <a:grpSpLocks noChangeAspect="1"/>
          </p:cNvGrpSpPr>
          <p:nvPr/>
        </p:nvGrpSpPr>
        <p:grpSpPr>
          <a:xfrm>
            <a:off x="9053658" y="3438704"/>
            <a:ext cx="432057" cy="308060"/>
            <a:chOff x="1919150" y="3044496"/>
            <a:chExt cx="666391" cy="475141"/>
          </a:xfrm>
        </p:grpSpPr>
        <p:sp>
          <p:nvSpPr>
            <p:cNvPr id="131" name="Round Same Side Corner Rectangle 11"/>
            <p:cNvSpPr/>
            <p:nvPr/>
          </p:nvSpPr>
          <p:spPr>
            <a:xfrm>
              <a:off x="1970085" y="3044496"/>
              <a:ext cx="564520" cy="361776"/>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FFFFFF"/>
            </a:solidFill>
            <a:ln w="25400" cap="flat" cmpd="sng" algn="ctr">
              <a:noFill/>
              <a:prstDash val="solid"/>
            </a:ln>
            <a:effectLst/>
          </p:spPr>
          <p:txBody>
            <a:bodyPr rtlCol="0" anchor="ctr"/>
            <a:lstStyle/>
            <a:p>
              <a:pPr algn="ctr" defTabSz="699424">
                <a:defRPr/>
              </a:pPr>
              <a:endParaRPr lang="en-US" sz="1428" kern="0">
                <a:solidFill>
                  <a:srgbClr val="FFFFFF"/>
                </a:solidFill>
                <a:latin typeface="Segoe"/>
              </a:endParaRPr>
            </a:p>
          </p:txBody>
        </p:sp>
        <p:sp>
          <p:nvSpPr>
            <p:cNvPr id="132" name="Trapezoid 12"/>
            <p:cNvSpPr/>
            <p:nvPr/>
          </p:nvSpPr>
          <p:spPr>
            <a:xfrm>
              <a:off x="1919150" y="3408078"/>
              <a:ext cx="666391" cy="84127"/>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FFFFFF"/>
            </a:solidFill>
            <a:ln w="25400" cap="flat" cmpd="sng" algn="ctr">
              <a:noFill/>
              <a:prstDash val="solid"/>
            </a:ln>
            <a:effectLst/>
          </p:spPr>
          <p:txBody>
            <a:bodyPr rtlCol="0" anchor="ctr"/>
            <a:lstStyle/>
            <a:p>
              <a:pPr algn="ctr" defTabSz="699424">
                <a:defRPr/>
              </a:pPr>
              <a:endParaRPr lang="en-US" sz="1428" kern="0">
                <a:solidFill>
                  <a:srgbClr val="FFFFFF"/>
                </a:solidFill>
                <a:latin typeface="Segoe"/>
              </a:endParaRPr>
            </a:p>
          </p:txBody>
        </p:sp>
        <p:sp>
          <p:nvSpPr>
            <p:cNvPr id="133" name="Rectangle 132"/>
            <p:cNvSpPr/>
            <p:nvPr/>
          </p:nvSpPr>
          <p:spPr>
            <a:xfrm>
              <a:off x="1919446" y="3492205"/>
              <a:ext cx="665798" cy="27432"/>
            </a:xfrm>
            <a:prstGeom prst="rect">
              <a:avLst/>
            </a:prstGeom>
            <a:solidFill>
              <a:srgbClr val="FFFFFF"/>
            </a:solidFill>
            <a:ln w="25400" cap="flat" cmpd="sng" algn="ctr">
              <a:noFill/>
              <a:prstDash val="solid"/>
            </a:ln>
            <a:effectLst/>
          </p:spPr>
          <p:txBody>
            <a:bodyPr rtlCol="0" anchor="ctr"/>
            <a:lstStyle/>
            <a:p>
              <a:pPr algn="ctr" defTabSz="699424">
                <a:defRPr/>
              </a:pPr>
              <a:endParaRPr lang="en-US" sz="1428" kern="0">
                <a:solidFill>
                  <a:srgbClr val="FFFFFF"/>
                </a:solidFill>
                <a:latin typeface="Segoe"/>
              </a:endParaRPr>
            </a:p>
          </p:txBody>
        </p:sp>
      </p:grpSp>
      <p:sp>
        <p:nvSpPr>
          <p:cNvPr id="134" name="Can 133"/>
          <p:cNvSpPr/>
          <p:nvPr/>
        </p:nvSpPr>
        <p:spPr bwMode="auto">
          <a:xfrm>
            <a:off x="7968233" y="3473070"/>
            <a:ext cx="393060" cy="275507"/>
          </a:xfrm>
          <a:prstGeom prst="can">
            <a:avLst/>
          </a:prstGeom>
          <a:solidFill>
            <a:srgbClr val="D2D2D2">
              <a:lumMod val="90000"/>
            </a:srgbClr>
          </a:solidFill>
          <a:ln w="9525" cap="flat" cmpd="sng" algn="ctr">
            <a:noFill/>
            <a:prstDash val="solid"/>
            <a:headEnd type="none" w="med" len="med"/>
            <a:tailEnd type="none" w="med" len="med"/>
          </a:ln>
          <a:effectLst/>
        </p:spPr>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algn="ctr" defTabSz="950871"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35" name="Picture 8" descr="\\MAGNUM\Projects\Microsoft\Cloud Power FY12\Design\Icons\PNGs\Cross Platform.png"/>
          <p:cNvPicPr>
            <a:picLocks noChangeAspect="1" noChangeArrowheads="1"/>
          </p:cNvPicPr>
          <p:nvPr/>
        </p:nvPicPr>
        <p:blipFill>
          <a:blip r:embed="rId4" cstate="screen">
            <a:lum bright="100000"/>
            <a:extLst>
              <a:ext uri="{28A0092B-C50C-407E-A947-70E740481C1C}">
                <a14:useLocalDpi xmlns:a14="http://schemas.microsoft.com/office/drawing/2010/main"/>
              </a:ext>
            </a:extLst>
          </a:blip>
          <a:stretch>
            <a:fillRect/>
          </a:stretch>
        </p:blipFill>
        <p:spPr bwMode="auto">
          <a:xfrm>
            <a:off x="8478302" y="2852597"/>
            <a:ext cx="509256" cy="509256"/>
          </a:xfrm>
          <a:prstGeom prst="rect">
            <a:avLst/>
          </a:prstGeom>
          <a:noFill/>
        </p:spPr>
      </p:pic>
      <p:cxnSp>
        <p:nvCxnSpPr>
          <p:cNvPr id="136" name="Elbow Connector 135"/>
          <p:cNvCxnSpPr>
            <a:stCxn id="134" idx="1"/>
            <a:endCxn id="135" idx="1"/>
          </p:cNvCxnSpPr>
          <p:nvPr/>
        </p:nvCxnSpPr>
        <p:spPr>
          <a:xfrm rot="5400000" flipH="1" flipV="1">
            <a:off x="8138612" y="3133379"/>
            <a:ext cx="365845" cy="313538"/>
          </a:xfrm>
          <a:prstGeom prst="bentConnector2">
            <a:avLst/>
          </a:prstGeom>
          <a:noFill/>
          <a:ln w="9525" cap="flat" cmpd="sng" algn="ctr">
            <a:solidFill>
              <a:srgbClr val="FFFFFF">
                <a:alpha val="70000"/>
              </a:srgbClr>
            </a:solidFill>
            <a:prstDash val="sysDash"/>
            <a:headEnd type="none"/>
            <a:tailEnd type="triangle"/>
          </a:ln>
          <a:effectLst/>
        </p:spPr>
      </p:cxnSp>
      <p:cxnSp>
        <p:nvCxnSpPr>
          <p:cNvPr id="137" name="Elbow Connector 136"/>
          <p:cNvCxnSpPr>
            <a:stCxn id="135" idx="3"/>
          </p:cNvCxnSpPr>
          <p:nvPr/>
        </p:nvCxnSpPr>
        <p:spPr>
          <a:xfrm>
            <a:off x="8987557" y="3107224"/>
            <a:ext cx="305857" cy="308701"/>
          </a:xfrm>
          <a:prstGeom prst="bentConnector2">
            <a:avLst/>
          </a:prstGeom>
          <a:noFill/>
          <a:ln w="9525" cap="flat" cmpd="sng" algn="ctr">
            <a:solidFill>
              <a:srgbClr val="FFFFFF">
                <a:alpha val="70000"/>
              </a:srgbClr>
            </a:solidFill>
            <a:prstDash val="sysDash"/>
            <a:headEnd type="none"/>
            <a:tailEnd type="triangle"/>
          </a:ln>
          <a:effectLst/>
        </p:spPr>
      </p:cxnSp>
      <p:sp>
        <p:nvSpPr>
          <p:cNvPr id="138" name="TextBox 137"/>
          <p:cNvSpPr txBox="1"/>
          <p:nvPr/>
        </p:nvSpPr>
        <p:spPr>
          <a:xfrm>
            <a:off x="7566786" y="3786483"/>
            <a:ext cx="1396236" cy="141239"/>
          </a:xfrm>
          <a:prstGeom prst="rect">
            <a:avLst/>
          </a:prstGeom>
          <a:noFill/>
        </p:spPr>
        <p:txBody>
          <a:bodyPr wrap="square" lIns="182589" tIns="0" rIns="182589" bIns="0" rtlCol="0">
            <a:spAutoFit/>
          </a:bodyPr>
          <a:lstStyle>
            <a:defPPr>
              <a:defRPr lang="en-US"/>
            </a:defPPr>
            <a:lvl1pPr defTabSz="913538">
              <a:lnSpc>
                <a:spcPct val="90000"/>
              </a:lnSpc>
              <a:spcAft>
                <a:spcPts val="588"/>
              </a:spcAft>
              <a:defRPr sz="1100">
                <a:solidFill>
                  <a:srgbClr val="505050"/>
                </a:solidFill>
              </a:defRPr>
            </a:lvl1pPr>
          </a:lstStyle>
          <a:p>
            <a:pPr>
              <a:defRPr/>
            </a:pPr>
            <a:r>
              <a:rPr lang="en-US" sz="1020" kern="0" dirty="0">
                <a:solidFill>
                  <a:srgbClr val="FFFFFF"/>
                </a:solidFill>
              </a:rPr>
              <a:t>Azure Storage</a:t>
            </a:r>
          </a:p>
        </p:txBody>
      </p:sp>
      <p:sp>
        <p:nvSpPr>
          <p:cNvPr id="139" name="TextBox 138"/>
          <p:cNvSpPr txBox="1"/>
          <p:nvPr/>
        </p:nvSpPr>
        <p:spPr>
          <a:xfrm>
            <a:off x="8110491" y="2798473"/>
            <a:ext cx="1884205" cy="141239"/>
          </a:xfrm>
          <a:prstGeom prst="rect">
            <a:avLst/>
          </a:prstGeom>
          <a:noFill/>
        </p:spPr>
        <p:txBody>
          <a:bodyPr wrap="square" lIns="182589" tIns="0" rIns="182589" bIns="0" rtlCol="0">
            <a:spAutoFit/>
          </a:bodyPr>
          <a:lstStyle>
            <a:defPPr>
              <a:defRPr lang="en-US"/>
            </a:defPPr>
            <a:lvl1pPr defTabSz="913538">
              <a:lnSpc>
                <a:spcPct val="90000"/>
              </a:lnSpc>
              <a:spcAft>
                <a:spcPts val="588"/>
              </a:spcAft>
              <a:defRPr sz="1100">
                <a:solidFill>
                  <a:srgbClr val="505050"/>
                </a:solidFill>
              </a:defRPr>
            </a:lvl1pPr>
          </a:lstStyle>
          <a:p>
            <a:pPr>
              <a:defRPr/>
            </a:pPr>
            <a:r>
              <a:rPr lang="en-US" sz="1020" kern="0" dirty="0">
                <a:solidFill>
                  <a:srgbClr val="FFFFFF"/>
                </a:solidFill>
              </a:rPr>
              <a:t>Search &amp; Analytics</a:t>
            </a:r>
          </a:p>
        </p:txBody>
      </p:sp>
      <p:sp>
        <p:nvSpPr>
          <p:cNvPr id="140" name="TextBox 139"/>
          <p:cNvSpPr txBox="1"/>
          <p:nvPr/>
        </p:nvSpPr>
        <p:spPr>
          <a:xfrm>
            <a:off x="8927142" y="3793371"/>
            <a:ext cx="906783" cy="141239"/>
          </a:xfrm>
          <a:prstGeom prst="rect">
            <a:avLst/>
          </a:prstGeom>
          <a:noFill/>
        </p:spPr>
        <p:txBody>
          <a:bodyPr wrap="square" lIns="182589" tIns="0" rIns="182589" bIns="0" rtlCol="0">
            <a:spAutoFit/>
          </a:bodyPr>
          <a:lstStyle>
            <a:defPPr>
              <a:defRPr lang="en-US"/>
            </a:defPPr>
            <a:lvl1pPr defTabSz="913538">
              <a:lnSpc>
                <a:spcPct val="90000"/>
              </a:lnSpc>
              <a:spcAft>
                <a:spcPts val="588"/>
              </a:spcAft>
              <a:defRPr sz="1100">
                <a:solidFill>
                  <a:srgbClr val="505050"/>
                </a:solidFill>
              </a:defRPr>
            </a:lvl1pPr>
          </a:lstStyle>
          <a:p>
            <a:pPr>
              <a:defRPr/>
            </a:pPr>
            <a:r>
              <a:rPr lang="en-US" sz="1020" kern="0" dirty="0">
                <a:solidFill>
                  <a:srgbClr val="FFFFFF"/>
                </a:solidFill>
              </a:rPr>
              <a:t>Portal</a:t>
            </a:r>
          </a:p>
        </p:txBody>
      </p:sp>
      <p:pic>
        <p:nvPicPr>
          <p:cNvPr id="141" name="Picture 140"/>
          <p:cNvPicPr>
            <a:picLocks noChangeAspect="1"/>
          </p:cNvPicPr>
          <p:nvPr/>
        </p:nvPicPr>
        <p:blipFill>
          <a:blip r:embed="rId5" cstate="screen">
            <a:biLevel thresh="25000"/>
            <a:extLst>
              <a:ext uri="{28A0092B-C50C-407E-A947-70E740481C1C}">
                <a14:useLocalDpi xmlns:a14="http://schemas.microsoft.com/office/drawing/2010/main"/>
              </a:ext>
            </a:extLst>
          </a:blip>
          <a:stretch>
            <a:fillRect/>
          </a:stretch>
        </p:blipFill>
        <p:spPr>
          <a:xfrm>
            <a:off x="10816026" y="2241364"/>
            <a:ext cx="1332436" cy="1332436"/>
          </a:xfrm>
          <a:prstGeom prst="rect">
            <a:avLst/>
          </a:prstGeom>
        </p:spPr>
      </p:pic>
      <p:sp>
        <p:nvSpPr>
          <p:cNvPr id="142" name="Oval 141"/>
          <p:cNvSpPr/>
          <p:nvPr/>
        </p:nvSpPr>
        <p:spPr bwMode="auto">
          <a:xfrm>
            <a:off x="10956693" y="2338997"/>
            <a:ext cx="963430" cy="936192"/>
          </a:xfrm>
          <a:prstGeom prst="ellipse">
            <a:avLst/>
          </a:prstGeom>
          <a:solidFill>
            <a:schemeClr val="accent2">
              <a:lumMod val="75000"/>
              <a:alpha val="37000"/>
            </a:schemeClr>
          </a:solidFill>
          <a:ln w="9525" cap="flat" cmpd="sng" algn="ctr">
            <a:noFill/>
            <a:prstDash val="solid"/>
            <a:headEnd type="none" w="med" len="med"/>
            <a:tailEnd type="none" w="med" len="med"/>
          </a:ln>
          <a:effectLst/>
        </p:spPr>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algn="ctr" defTabSz="950871"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3" name="Rectangle 142"/>
          <p:cNvSpPr/>
          <p:nvPr/>
        </p:nvSpPr>
        <p:spPr>
          <a:xfrm>
            <a:off x="-792956" y="2338997"/>
            <a:ext cx="6216562" cy="678391"/>
          </a:xfrm>
          <a:prstGeom prst="rect">
            <a:avLst/>
          </a:prstGeom>
        </p:spPr>
        <p:txBody>
          <a:bodyPr>
            <a:spAutoFit/>
          </a:bodyPr>
          <a:lstStyle/>
          <a:p>
            <a:pPr marL="1709631" lvl="2" indent="-466263" defTabSz="621684">
              <a:buFont typeface="+mj-lt"/>
              <a:buAutoNum type="arabicPeriod"/>
            </a:pPr>
            <a:r>
              <a:rPr lang="en-US" sz="1904" dirty="0">
                <a:latin typeface="+mj-lt"/>
              </a:rPr>
              <a:t>Collection and monitoring infrastructure</a:t>
            </a:r>
          </a:p>
          <a:p>
            <a:pPr marL="1709631" lvl="2" indent="-466263" defTabSz="621684">
              <a:buFont typeface="+mj-lt"/>
              <a:buAutoNum type="arabicPeriod"/>
            </a:pPr>
            <a:r>
              <a:rPr lang="en-US" sz="1904" dirty="0">
                <a:latin typeface="+mj-lt"/>
              </a:rPr>
              <a:t>Expanding inventory of knowledge/MPs</a:t>
            </a:r>
            <a:endParaRPr lang="en-US" sz="2448" dirty="0">
              <a:latin typeface="+mj-lt"/>
            </a:endParaRPr>
          </a:p>
        </p:txBody>
      </p:sp>
      <p:sp>
        <p:nvSpPr>
          <p:cNvPr id="144" name="Rectangle 143"/>
          <p:cNvSpPr/>
          <p:nvPr/>
        </p:nvSpPr>
        <p:spPr>
          <a:xfrm>
            <a:off x="6641190" y="4367725"/>
            <a:ext cx="6216562" cy="1264288"/>
          </a:xfrm>
          <a:prstGeom prst="rect">
            <a:avLst/>
          </a:prstGeom>
        </p:spPr>
        <p:txBody>
          <a:bodyPr>
            <a:spAutoFit/>
          </a:bodyPr>
          <a:lstStyle/>
          <a:p>
            <a:pPr marL="466263" indent="-466263" defTabSz="621684">
              <a:buFont typeface="+mj-lt"/>
              <a:buAutoNum type="arabicPeriod"/>
            </a:pPr>
            <a:r>
              <a:rPr lang="en-US" sz="1904" dirty="0">
                <a:latin typeface="+mj-lt"/>
              </a:rPr>
              <a:t>Modern design</a:t>
            </a:r>
          </a:p>
          <a:p>
            <a:pPr marL="466263" indent="-466263" defTabSz="621684">
              <a:buFont typeface="+mj-lt"/>
              <a:buAutoNum type="arabicPeriod"/>
            </a:pPr>
            <a:r>
              <a:rPr lang="en-US" sz="1904" dirty="0">
                <a:latin typeface="+mj-lt"/>
              </a:rPr>
              <a:t>Amazing performance</a:t>
            </a:r>
          </a:p>
          <a:p>
            <a:pPr marL="466263" indent="-466263" defTabSz="621684">
              <a:buFont typeface="+mj-lt"/>
              <a:buAutoNum type="arabicPeriod"/>
            </a:pPr>
            <a:r>
              <a:rPr lang="en-US" sz="1904" dirty="0">
                <a:latin typeface="+mj-lt"/>
              </a:rPr>
              <a:t>Unlimited scale, unlimited retention</a:t>
            </a:r>
          </a:p>
          <a:p>
            <a:pPr marL="466263" indent="-466263" defTabSz="621684">
              <a:buFont typeface="+mj-lt"/>
              <a:buAutoNum type="arabicPeriod"/>
            </a:pPr>
            <a:r>
              <a:rPr lang="en-US" sz="1904" dirty="0">
                <a:latin typeface="+mj-lt"/>
              </a:rPr>
              <a:t>SaaS – Near zero management overhead</a:t>
            </a:r>
            <a:endParaRPr lang="en-US" sz="2448" dirty="0">
              <a:latin typeface="+mj-lt"/>
            </a:endParaRPr>
          </a:p>
        </p:txBody>
      </p:sp>
      <p:cxnSp>
        <p:nvCxnSpPr>
          <p:cNvPr id="149" name="Elbow Connector 148"/>
          <p:cNvCxnSpPr>
            <a:stCxn id="76" idx="3"/>
            <a:endCxn id="126" idx="16"/>
          </p:cNvCxnSpPr>
          <p:nvPr/>
        </p:nvCxnSpPr>
        <p:spPr>
          <a:xfrm flipV="1">
            <a:off x="1900805" y="3475882"/>
            <a:ext cx="4602644" cy="1269552"/>
          </a:xfrm>
          <a:prstGeom prst="bentConnector3">
            <a:avLst>
              <a:gd name="adj1" fmla="val 62060"/>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grpSp>
        <p:nvGrpSpPr>
          <p:cNvPr id="45" name="Group 44"/>
          <p:cNvGrpSpPr/>
          <p:nvPr/>
        </p:nvGrpSpPr>
        <p:grpSpPr>
          <a:xfrm>
            <a:off x="333416" y="5859095"/>
            <a:ext cx="190791" cy="366289"/>
            <a:chOff x="7791149" y="4987730"/>
            <a:chExt cx="192916" cy="370370"/>
          </a:xfrm>
        </p:grpSpPr>
        <p:sp>
          <p:nvSpPr>
            <p:cNvPr id="46"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09" tIns="46604" rIns="93209" bIns="46604" numCol="1" anchor="t" anchorCtr="0" compatLnSpc="1">
              <a:prstTxWarp prst="textNoShape">
                <a:avLst/>
              </a:prstTxWarp>
            </a:bodyPr>
            <a:lstStyle/>
            <a:p>
              <a:pPr defTabSz="932084"/>
              <a:endParaRPr lang="en-US" sz="1836" dirty="0">
                <a:solidFill>
                  <a:srgbClr val="505050"/>
                </a:solidFill>
              </a:endParaRPr>
            </a:p>
          </p:txBody>
        </p:sp>
        <p:sp>
          <p:nvSpPr>
            <p:cNvPr id="47"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09" tIns="46604" rIns="93209" bIns="46604" numCol="1" anchor="t" anchorCtr="0" compatLnSpc="1">
              <a:prstTxWarp prst="textNoShape">
                <a:avLst/>
              </a:prstTxWarp>
            </a:bodyPr>
            <a:lstStyle/>
            <a:p>
              <a:pPr defTabSz="932084"/>
              <a:endParaRPr lang="en-US" sz="1836" dirty="0">
                <a:solidFill>
                  <a:srgbClr val="505050"/>
                </a:solidFill>
              </a:endParaRPr>
            </a:p>
          </p:txBody>
        </p:sp>
        <p:sp>
          <p:nvSpPr>
            <p:cNvPr id="48"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09" tIns="46604" rIns="93209" bIns="46604" numCol="1" anchor="t" anchorCtr="0" compatLnSpc="1">
              <a:prstTxWarp prst="textNoShape">
                <a:avLst/>
              </a:prstTxWarp>
            </a:bodyPr>
            <a:lstStyle/>
            <a:p>
              <a:pPr defTabSz="932084"/>
              <a:endParaRPr lang="en-US" sz="1836" dirty="0">
                <a:solidFill>
                  <a:srgbClr val="505050"/>
                </a:solidFill>
              </a:endParaRPr>
            </a:p>
          </p:txBody>
        </p:sp>
      </p:grpSp>
      <p:grpSp>
        <p:nvGrpSpPr>
          <p:cNvPr id="49" name="Group 48"/>
          <p:cNvGrpSpPr/>
          <p:nvPr/>
        </p:nvGrpSpPr>
        <p:grpSpPr>
          <a:xfrm>
            <a:off x="1950883" y="5859095"/>
            <a:ext cx="190791" cy="366289"/>
            <a:chOff x="7791149" y="4987730"/>
            <a:chExt cx="192916" cy="370370"/>
          </a:xfrm>
        </p:grpSpPr>
        <p:sp>
          <p:nvSpPr>
            <p:cNvPr id="52" name="Rectangle 38"/>
            <p:cNvSpPr>
              <a:spLocks noChangeArrowheads="1"/>
            </p:cNvSpPr>
            <p:nvPr/>
          </p:nvSpPr>
          <p:spPr bwMode="auto">
            <a:xfrm>
              <a:off x="7869935" y="5213781"/>
              <a:ext cx="37553" cy="144319"/>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09" tIns="46604" rIns="93209" bIns="46604" numCol="1" anchor="t" anchorCtr="0" compatLnSpc="1">
              <a:prstTxWarp prst="textNoShape">
                <a:avLst/>
              </a:prstTxWarp>
            </a:bodyPr>
            <a:lstStyle/>
            <a:p>
              <a:pPr defTabSz="932084"/>
              <a:endParaRPr lang="en-US" sz="1836" dirty="0">
                <a:solidFill>
                  <a:srgbClr val="505050"/>
                </a:solidFill>
              </a:endParaRPr>
            </a:p>
          </p:txBody>
        </p:sp>
        <p:sp>
          <p:nvSpPr>
            <p:cNvPr id="54" name="Oval 39"/>
            <p:cNvSpPr>
              <a:spLocks noChangeArrowheads="1"/>
            </p:cNvSpPr>
            <p:nvPr/>
          </p:nvSpPr>
          <p:spPr bwMode="auto">
            <a:xfrm>
              <a:off x="7791149" y="5086397"/>
              <a:ext cx="192916" cy="19144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09" tIns="46604" rIns="93209" bIns="46604" numCol="1" anchor="t" anchorCtr="0" compatLnSpc="1">
              <a:prstTxWarp prst="textNoShape">
                <a:avLst/>
              </a:prstTxWarp>
            </a:bodyPr>
            <a:lstStyle/>
            <a:p>
              <a:pPr defTabSz="932084"/>
              <a:endParaRPr lang="en-US" sz="1836" dirty="0">
                <a:solidFill>
                  <a:srgbClr val="505050"/>
                </a:solidFill>
              </a:endParaRPr>
            </a:p>
          </p:txBody>
        </p:sp>
        <p:sp>
          <p:nvSpPr>
            <p:cNvPr id="55" name="Oval 40"/>
            <p:cNvSpPr>
              <a:spLocks noChangeArrowheads="1"/>
            </p:cNvSpPr>
            <p:nvPr/>
          </p:nvSpPr>
          <p:spPr bwMode="auto">
            <a:xfrm>
              <a:off x="7817656" y="4987730"/>
              <a:ext cx="140637" cy="14063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09" tIns="46604" rIns="93209" bIns="46604" numCol="1" anchor="t" anchorCtr="0" compatLnSpc="1">
              <a:prstTxWarp prst="textNoShape">
                <a:avLst/>
              </a:prstTxWarp>
            </a:bodyPr>
            <a:lstStyle/>
            <a:p>
              <a:pPr defTabSz="932084"/>
              <a:endParaRPr lang="en-US" sz="1836" dirty="0">
                <a:solidFill>
                  <a:srgbClr val="505050"/>
                </a:solidFill>
              </a:endParaRPr>
            </a:p>
          </p:txBody>
        </p:sp>
      </p:grpSp>
    </p:spTree>
    <p:extLst>
      <p:ext uri="{BB962C8B-B14F-4D97-AF65-F5344CB8AC3E}">
        <p14:creationId xmlns:p14="http://schemas.microsoft.com/office/powerpoint/2010/main" val="168660024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SCOM Integration Considerations</a:t>
            </a:r>
          </a:p>
        </p:txBody>
      </p:sp>
      <p:sp>
        <p:nvSpPr>
          <p:cNvPr id="51" name="TextBox 50">
            <a:extLst>
              <a:ext uri="{FF2B5EF4-FFF2-40B4-BE49-F238E27FC236}">
                <a16:creationId xmlns:a16="http://schemas.microsoft.com/office/drawing/2014/main" id="{251266DF-98E0-41F0-B73D-10387EF2A5CE}"/>
              </a:ext>
            </a:extLst>
          </p:cNvPr>
          <p:cNvSpPr txBox="1"/>
          <p:nvPr/>
        </p:nvSpPr>
        <p:spPr>
          <a:xfrm>
            <a:off x="366169" y="1287462"/>
            <a:ext cx="11109075" cy="5642857"/>
          </a:xfrm>
          <a:prstGeom prst="rect">
            <a:avLst/>
          </a:prstGeom>
          <a:noFill/>
        </p:spPr>
        <p:txBody>
          <a:bodyPr wrap="square" lIns="139876" tIns="111902" rIns="139876" bIns="111902" rtlCol="0">
            <a:spAutoFit/>
          </a:bodyPr>
          <a:lstStyle/>
          <a:p>
            <a:pPr marL="342900" lvl="1" indent="-342900" defTabSz="932594" fontAlgn="ctr">
              <a:lnSpc>
                <a:spcPct val="90000"/>
              </a:lnSpc>
              <a:spcBef>
                <a:spcPct val="20000"/>
              </a:spcBef>
              <a:buSzPct val="90000"/>
              <a:buFont typeface="Arial" panose="020B0604020202020204" pitchFamily="34" charset="0"/>
              <a:buChar char="•"/>
            </a:pPr>
            <a:r>
              <a:rPr lang="en-US" sz="2000" dirty="0">
                <a:gradFill>
                  <a:gsLst>
                    <a:gs pos="1250">
                      <a:schemeClr val="tx1"/>
                    </a:gs>
                    <a:gs pos="100000">
                      <a:schemeClr val="tx1"/>
                    </a:gs>
                  </a:gsLst>
                  <a:lin ang="5400000" scaled="0"/>
                </a:gradFill>
              </a:rPr>
              <a:t>OMS and SCOM agent are both the </a:t>
            </a:r>
            <a:r>
              <a:rPr lang="en-US" sz="2000" b="1" dirty="0">
                <a:gradFill>
                  <a:gsLst>
                    <a:gs pos="1250">
                      <a:schemeClr val="tx1"/>
                    </a:gs>
                    <a:gs pos="100000">
                      <a:schemeClr val="tx1"/>
                    </a:gs>
                  </a:gsLst>
                  <a:lin ang="5400000" scaled="0"/>
                </a:gradFill>
              </a:rPr>
              <a:t>same agent</a:t>
            </a:r>
            <a:r>
              <a:rPr lang="en-US" sz="2000" dirty="0">
                <a:gradFill>
                  <a:gsLst>
                    <a:gs pos="1250">
                      <a:schemeClr val="tx1"/>
                    </a:gs>
                    <a:gs pos="100000">
                      <a:schemeClr val="tx1"/>
                    </a:gs>
                  </a:gsLst>
                  <a:lin ang="5400000" scaled="0"/>
                </a:gradFill>
              </a:rPr>
              <a:t>. Both are the same agent process called </a:t>
            </a:r>
            <a:r>
              <a:rPr lang="en-US" sz="2000" b="1" dirty="0">
                <a:gradFill>
                  <a:gsLst>
                    <a:gs pos="1250">
                      <a:schemeClr val="tx1"/>
                    </a:gs>
                    <a:gs pos="100000">
                      <a:schemeClr val="tx1"/>
                    </a:gs>
                  </a:gsLst>
                  <a:lin ang="5400000" scaled="0"/>
                </a:gradFill>
              </a:rPr>
              <a:t>“Microsoft Monitoring Agent.”</a:t>
            </a:r>
            <a:r>
              <a:rPr lang="en-US" sz="2000" dirty="0">
                <a:gradFill>
                  <a:gsLst>
                    <a:gs pos="1250">
                      <a:schemeClr val="tx1"/>
                    </a:gs>
                    <a:gs pos="100000">
                      <a:schemeClr val="tx1"/>
                    </a:gs>
                  </a:gsLst>
                  <a:lin ang="5400000" scaled="0"/>
                </a:gradFill>
              </a:rPr>
              <a:t> No two different MMA agents can co-exist together on the same host.</a:t>
            </a:r>
          </a:p>
          <a:p>
            <a:pPr marL="342900" lvl="1" indent="-342900" defTabSz="932594" fontAlgn="ctr">
              <a:lnSpc>
                <a:spcPct val="90000"/>
              </a:lnSpc>
              <a:spcBef>
                <a:spcPct val="20000"/>
              </a:spcBef>
              <a:buSzPct val="90000"/>
              <a:buFont typeface="Arial" panose="020B0604020202020204" pitchFamily="34" charset="0"/>
              <a:buChar char="•"/>
            </a:pPr>
            <a:r>
              <a:rPr lang="en-US" sz="2000" dirty="0">
                <a:gradFill>
                  <a:gsLst>
                    <a:gs pos="1250">
                      <a:schemeClr val="tx1"/>
                    </a:gs>
                    <a:gs pos="100000">
                      <a:schemeClr val="tx1"/>
                    </a:gs>
                  </a:gsLst>
                  <a:lin ang="5400000" scaled="0"/>
                </a:gradFill>
              </a:rPr>
              <a:t>MMA Agent can multi-home multiple OMS workspaces and SCOM Management Servers connections</a:t>
            </a:r>
          </a:p>
          <a:p>
            <a:pPr marL="342900" lvl="1" indent="-342900" defTabSz="932594" fontAlgn="ctr">
              <a:lnSpc>
                <a:spcPct val="90000"/>
              </a:lnSpc>
              <a:spcBef>
                <a:spcPct val="20000"/>
              </a:spcBef>
              <a:buSzPct val="90000"/>
              <a:buFont typeface="Arial" panose="020B0604020202020204" pitchFamily="34" charset="0"/>
              <a:buChar char="•"/>
            </a:pPr>
            <a:r>
              <a:rPr lang="en-US" sz="2000" dirty="0">
                <a:gradFill>
                  <a:gsLst>
                    <a:gs pos="1250">
                      <a:schemeClr val="tx1"/>
                    </a:gs>
                    <a:gs pos="100000">
                      <a:schemeClr val="tx1"/>
                    </a:gs>
                  </a:gsLst>
                  <a:lin ang="5400000" scaled="0"/>
                </a:gradFill>
              </a:rPr>
              <a:t>90% of OMS solution directly get their data from the VM host of the MMA agent. Only workspace information is sent by the SCOM Management Server. Be sure to open firewalls from </a:t>
            </a:r>
            <a:r>
              <a:rPr lang="en-US" sz="2000" b="1" dirty="0">
                <a:gradFill>
                  <a:gsLst>
                    <a:gs pos="1250">
                      <a:schemeClr val="tx1"/>
                    </a:gs>
                    <a:gs pos="100000">
                      <a:schemeClr val="tx1"/>
                    </a:gs>
                  </a:gsLst>
                  <a:lin ang="5400000" scaled="0"/>
                </a:gradFill>
              </a:rPr>
              <a:t>both</a:t>
            </a:r>
            <a:r>
              <a:rPr lang="en-US" sz="2000" dirty="0">
                <a:gradFill>
                  <a:gsLst>
                    <a:gs pos="1250">
                      <a:schemeClr val="tx1"/>
                    </a:gs>
                    <a:gs pos="100000">
                      <a:schemeClr val="tx1"/>
                    </a:gs>
                  </a:gsLst>
                  <a:lin ang="5400000" scaled="0"/>
                </a:gradFill>
              </a:rPr>
              <a:t> the MMA host (data source) and SCOM Management Server.</a:t>
            </a:r>
          </a:p>
          <a:p>
            <a:pPr marL="342900" lvl="1" indent="-342900" defTabSz="932594" fontAlgn="ctr">
              <a:lnSpc>
                <a:spcPct val="90000"/>
              </a:lnSpc>
              <a:spcBef>
                <a:spcPct val="20000"/>
              </a:spcBef>
              <a:buSzPct val="90000"/>
              <a:buFont typeface="Arial" panose="020B0604020202020204" pitchFamily="34" charset="0"/>
              <a:buChar char="•"/>
            </a:pPr>
            <a:r>
              <a:rPr lang="en-US" sz="2000" dirty="0">
                <a:gradFill>
                  <a:gsLst>
                    <a:gs pos="1250">
                      <a:schemeClr val="tx1"/>
                    </a:gs>
                    <a:gs pos="100000">
                      <a:schemeClr val="tx1"/>
                    </a:gs>
                  </a:gsLst>
                  <a:lin ang="5400000" scaled="0"/>
                </a:gradFill>
              </a:rPr>
              <a:t>There exist </a:t>
            </a:r>
            <a:r>
              <a:rPr lang="en-US" sz="2000" b="1" dirty="0">
                <a:gradFill>
                  <a:gsLst>
                    <a:gs pos="1250">
                      <a:schemeClr val="tx1"/>
                    </a:gs>
                    <a:gs pos="100000">
                      <a:schemeClr val="tx1"/>
                    </a:gs>
                  </a:gsLst>
                  <a:lin ang="5400000" scaled="0"/>
                </a:gradFill>
              </a:rPr>
              <a:t>two separate product packages </a:t>
            </a:r>
            <a:r>
              <a:rPr lang="en-US" sz="2000" dirty="0">
                <a:gradFill>
                  <a:gsLst>
                    <a:gs pos="1250">
                      <a:schemeClr val="tx1"/>
                    </a:gs>
                    <a:gs pos="100000">
                      <a:schemeClr val="tx1"/>
                    </a:gs>
                  </a:gsLst>
                  <a:lin ang="5400000" scaled="0"/>
                </a:gradFill>
              </a:rPr>
              <a:t>for the MMA agent. One for SCOM 2012 R2 and one for SCOM 2016. Only difference is that </a:t>
            </a:r>
            <a:r>
              <a:rPr lang="en-US" sz="2000" b="1" dirty="0">
                <a:gradFill>
                  <a:gsLst>
                    <a:gs pos="1250">
                      <a:schemeClr val="tx1"/>
                    </a:gs>
                    <a:gs pos="100000">
                      <a:schemeClr val="tx1"/>
                    </a:gs>
                  </a:gsLst>
                  <a:lin ang="5400000" scaled="0"/>
                </a:gradFill>
              </a:rPr>
              <a:t>Windows Update catalog </a:t>
            </a:r>
            <a:r>
              <a:rPr lang="en-US" sz="2000" dirty="0">
                <a:gradFill>
                  <a:gsLst>
                    <a:gs pos="1250">
                      <a:schemeClr val="tx1"/>
                    </a:gs>
                    <a:gs pos="100000">
                      <a:schemeClr val="tx1"/>
                    </a:gs>
                  </a:gsLst>
                  <a:lin ang="5400000" scaled="0"/>
                </a:gradFill>
              </a:rPr>
              <a:t>sees each as 2 separate products.</a:t>
            </a:r>
          </a:p>
          <a:p>
            <a:pPr marL="342900" lvl="1" indent="-342900" defTabSz="932594" fontAlgn="ctr">
              <a:lnSpc>
                <a:spcPct val="90000"/>
              </a:lnSpc>
              <a:spcBef>
                <a:spcPct val="20000"/>
              </a:spcBef>
              <a:buSzPct val="90000"/>
              <a:buFont typeface="Arial" panose="020B0604020202020204" pitchFamily="34" charset="0"/>
              <a:buChar char="•"/>
            </a:pPr>
            <a:r>
              <a:rPr lang="en-US" sz="2000" dirty="0">
                <a:gradFill>
                  <a:gsLst>
                    <a:gs pos="1250">
                      <a:schemeClr val="tx1"/>
                    </a:gs>
                    <a:gs pos="100000">
                      <a:schemeClr val="tx1"/>
                    </a:gs>
                  </a:gsLst>
                  <a:lin ang="5400000" scaled="0"/>
                </a:gradFill>
              </a:rPr>
              <a:t>Consider </a:t>
            </a:r>
            <a:r>
              <a:rPr lang="en-US" sz="2000" b="1" dirty="0">
                <a:gradFill>
                  <a:gsLst>
                    <a:gs pos="1250">
                      <a:schemeClr val="tx1"/>
                    </a:gs>
                    <a:gs pos="100000">
                      <a:schemeClr val="tx1"/>
                    </a:gs>
                  </a:gsLst>
                  <a:lin ang="5400000" scaled="0"/>
                </a:gradFill>
              </a:rPr>
              <a:t>2 deployment scenarios </a:t>
            </a:r>
            <a:r>
              <a:rPr lang="en-US" sz="2000" dirty="0">
                <a:gradFill>
                  <a:gsLst>
                    <a:gs pos="1250">
                      <a:schemeClr val="tx1"/>
                    </a:gs>
                    <a:gs pos="100000">
                      <a:schemeClr val="tx1"/>
                    </a:gs>
                  </a:gsLst>
                  <a:lin ang="5400000" scaled="0"/>
                </a:gradFill>
              </a:rPr>
              <a:t>when integrating SCOM and OMS:</a:t>
            </a:r>
          </a:p>
          <a:p>
            <a:pPr marL="923571" lvl="2" indent="-457200" defTabSz="932594" fontAlgn="ctr">
              <a:lnSpc>
                <a:spcPct val="90000"/>
              </a:lnSpc>
              <a:spcBef>
                <a:spcPct val="20000"/>
              </a:spcBef>
              <a:buSzPct val="90000"/>
              <a:buFont typeface="+mj-lt"/>
              <a:buAutoNum type="arabicPeriod"/>
            </a:pPr>
            <a:r>
              <a:rPr lang="en-US" sz="2000" b="1" dirty="0">
                <a:gradFill>
                  <a:gsLst>
                    <a:gs pos="1250">
                      <a:schemeClr val="tx1"/>
                    </a:gs>
                    <a:gs pos="100000">
                      <a:schemeClr val="tx1"/>
                    </a:gs>
                  </a:gsLst>
                  <a:lin ang="5400000" scaled="0"/>
                </a:gradFill>
              </a:rPr>
              <a:t>SCOM console is already being used to deploy MMA agents: </a:t>
            </a:r>
            <a:r>
              <a:rPr lang="en-US" sz="2000" dirty="0">
                <a:gradFill>
                  <a:gsLst>
                    <a:gs pos="1250">
                      <a:schemeClr val="tx1"/>
                    </a:gs>
                    <a:gs pos="100000">
                      <a:schemeClr val="tx1"/>
                    </a:gs>
                  </a:gsLst>
                  <a:lin ang="5400000" scaled="0"/>
                </a:gradFill>
              </a:rPr>
              <a:t>Push the OMS agent through the SCOM console and register the OMS workspace in OMS settings</a:t>
            </a:r>
          </a:p>
          <a:p>
            <a:pPr marL="923571" lvl="2" indent="-457200" defTabSz="932594" fontAlgn="ctr">
              <a:lnSpc>
                <a:spcPct val="90000"/>
              </a:lnSpc>
              <a:spcBef>
                <a:spcPct val="20000"/>
              </a:spcBef>
              <a:buSzPct val="90000"/>
              <a:buFont typeface="+mj-lt"/>
              <a:buAutoNum type="arabicPeriod"/>
            </a:pPr>
            <a:r>
              <a:rPr lang="en-US" sz="2000" b="1" dirty="0">
                <a:gradFill>
                  <a:gsLst>
                    <a:gs pos="1250">
                      <a:schemeClr val="tx1"/>
                    </a:gs>
                    <a:gs pos="100000">
                      <a:schemeClr val="tx1"/>
                    </a:gs>
                  </a:gsLst>
                  <a:lin ang="5400000" scaled="0"/>
                </a:gradFill>
              </a:rPr>
              <a:t>3</a:t>
            </a:r>
            <a:r>
              <a:rPr lang="en-US" sz="2000" b="1" baseline="30000" dirty="0">
                <a:gradFill>
                  <a:gsLst>
                    <a:gs pos="1250">
                      <a:schemeClr val="tx1"/>
                    </a:gs>
                    <a:gs pos="100000">
                      <a:schemeClr val="tx1"/>
                    </a:gs>
                  </a:gsLst>
                  <a:lin ang="5400000" scaled="0"/>
                </a:gradFill>
              </a:rPr>
              <a:t>rd</a:t>
            </a:r>
            <a:r>
              <a:rPr lang="en-US" sz="2000" b="1" dirty="0">
                <a:gradFill>
                  <a:gsLst>
                    <a:gs pos="1250">
                      <a:schemeClr val="tx1"/>
                    </a:gs>
                    <a:gs pos="100000">
                      <a:schemeClr val="tx1"/>
                    </a:gs>
                  </a:gsLst>
                  <a:lin ang="5400000" scaled="0"/>
                </a:gradFill>
              </a:rPr>
              <a:t> party tool (e.g. SCCM/Chef/Puppet/Ansible) is already being used to push the MMA agents:</a:t>
            </a:r>
            <a:r>
              <a:rPr lang="en-US" sz="2000" dirty="0">
                <a:gradFill>
                  <a:gsLst>
                    <a:gs pos="1250">
                      <a:schemeClr val="tx1"/>
                    </a:gs>
                    <a:gs pos="100000">
                      <a:schemeClr val="tx1"/>
                    </a:gs>
                  </a:gsLst>
                  <a:lin ang="5400000" scaled="0"/>
                </a:gradFill>
              </a:rPr>
              <a:t> Use this tool to upgrade the MMA agent to the latest version and configure the agent to include OMS workspace information. </a:t>
            </a:r>
          </a:p>
          <a:p>
            <a:pPr marL="0" lvl="1" defTabSz="932594" fontAlgn="ctr">
              <a:lnSpc>
                <a:spcPct val="90000"/>
              </a:lnSpc>
              <a:spcBef>
                <a:spcPct val="20000"/>
              </a:spcBef>
              <a:buSzPct val="90000"/>
            </a:pPr>
            <a:endParaRPr lang="en-US" sz="2000" dirty="0">
              <a:gradFill>
                <a:gsLst>
                  <a:gs pos="1250">
                    <a:schemeClr val="tx1"/>
                  </a:gs>
                  <a:gs pos="100000">
                    <a:schemeClr val="tx1"/>
                  </a:gs>
                </a:gsLst>
                <a:lin ang="5400000" scaled="0"/>
              </a:gradFill>
            </a:endParaRPr>
          </a:p>
        </p:txBody>
      </p:sp>
    </p:spTree>
    <p:extLst>
      <p:ext uri="{BB962C8B-B14F-4D97-AF65-F5344CB8AC3E}">
        <p14:creationId xmlns:p14="http://schemas.microsoft.com/office/powerpoint/2010/main" val="69738936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How data flows to OMS</a:t>
            </a:r>
          </a:p>
        </p:txBody>
      </p:sp>
      <p:grpSp>
        <p:nvGrpSpPr>
          <p:cNvPr id="4" name="Group 3"/>
          <p:cNvGrpSpPr/>
          <p:nvPr/>
        </p:nvGrpSpPr>
        <p:grpSpPr>
          <a:xfrm>
            <a:off x="0" y="1058861"/>
            <a:ext cx="12434888" cy="5935663"/>
            <a:chOff x="-259556" y="1212852"/>
            <a:chExt cx="12434888" cy="5935663"/>
          </a:xfrm>
        </p:grpSpPr>
        <p:sp>
          <p:nvSpPr>
            <p:cNvPr id="98" name="Rectangle 97"/>
            <p:cNvSpPr/>
            <p:nvPr/>
          </p:nvSpPr>
          <p:spPr bwMode="auto">
            <a:xfrm>
              <a:off x="-259556" y="1212852"/>
              <a:ext cx="12434888" cy="59356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Rounded Rectangle 67"/>
            <p:cNvSpPr/>
            <p:nvPr/>
          </p:nvSpPr>
          <p:spPr bwMode="auto">
            <a:xfrm>
              <a:off x="199268" y="2442951"/>
              <a:ext cx="3123358" cy="1762514"/>
            </a:xfrm>
            <a:prstGeom prst="roundRect">
              <a:avLst/>
            </a:prstGeom>
            <a:solidFill>
              <a:schemeClr val="accent2">
                <a:lumMod val="75000"/>
              </a:schemeClr>
            </a:solidFill>
            <a:ln>
              <a:solidFill>
                <a:schemeClr val="accent2">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Rounded Rectangle 66"/>
            <p:cNvSpPr/>
            <p:nvPr/>
          </p:nvSpPr>
          <p:spPr bwMode="auto">
            <a:xfrm>
              <a:off x="341266" y="2681851"/>
              <a:ext cx="3123358" cy="1762514"/>
            </a:xfrm>
            <a:prstGeom prst="roundRect">
              <a:avLst/>
            </a:prstGeom>
            <a:solidFill>
              <a:schemeClr val="accent2">
                <a:lumMod val="75000"/>
              </a:schemeClr>
            </a:solidFill>
            <a:ln>
              <a:solidFill>
                <a:schemeClr val="accent2">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118594" y="2231959"/>
              <a:ext cx="3857848" cy="2375226"/>
            </a:xfrm>
            <a:prstGeom prst="rect">
              <a:avLst/>
            </a:prstGeom>
          </p:spPr>
        </p:pic>
        <p:sp>
          <p:nvSpPr>
            <p:cNvPr id="8" name="TextBox 7"/>
            <p:cNvSpPr txBox="1"/>
            <p:nvPr/>
          </p:nvSpPr>
          <p:spPr>
            <a:xfrm>
              <a:off x="7284244" y="3595987"/>
              <a:ext cx="3585645" cy="553998"/>
            </a:xfrm>
            <a:prstGeom prst="rect">
              <a:avLst/>
            </a:prstGeom>
            <a:noFill/>
          </p:spPr>
          <p:txBody>
            <a:bodyPr wrap="square" lIns="0" tIns="0" rIns="0" bIns="0" rtlCol="0">
              <a:spAutoFit/>
            </a:bodyPr>
            <a:lstStyle/>
            <a:p>
              <a:pPr algn="ctr" defTabSz="913973">
                <a:lnSpc>
                  <a:spcPct val="90000"/>
                </a:lnSpc>
                <a:spcBef>
                  <a:spcPct val="20000"/>
                </a:spcBef>
                <a:buSzPct val="80000"/>
                <a:defRPr/>
              </a:pPr>
              <a:r>
                <a:rPr lang="en-US" kern="0" dirty="0">
                  <a:solidFill>
                    <a:srgbClr val="0078D7">
                      <a:lumMod val="75000"/>
                    </a:srgbClr>
                  </a:solidFill>
                </a:rPr>
                <a:t>Microsoft </a:t>
              </a:r>
            </a:p>
            <a:p>
              <a:pPr algn="ctr" defTabSz="913973">
                <a:lnSpc>
                  <a:spcPct val="90000"/>
                </a:lnSpc>
                <a:spcBef>
                  <a:spcPct val="20000"/>
                </a:spcBef>
                <a:buSzPct val="80000"/>
                <a:defRPr/>
              </a:pPr>
              <a:r>
                <a:rPr lang="en-US" kern="0" dirty="0">
                  <a:solidFill>
                    <a:srgbClr val="0078D7">
                      <a:lumMod val="75000"/>
                    </a:srgbClr>
                  </a:solidFill>
                </a:rPr>
                <a:t>Operations Management Suite</a:t>
              </a:r>
            </a:p>
          </p:txBody>
        </p:sp>
        <p:sp>
          <p:nvSpPr>
            <p:cNvPr id="20" name="Rounded Rectangle 19"/>
            <p:cNvSpPr/>
            <p:nvPr/>
          </p:nvSpPr>
          <p:spPr bwMode="auto">
            <a:xfrm>
              <a:off x="493624" y="2900003"/>
              <a:ext cx="3123358" cy="1762514"/>
            </a:xfrm>
            <a:prstGeom prst="roundRect">
              <a:avLst/>
            </a:prstGeom>
            <a:solidFill>
              <a:schemeClr val="accent2">
                <a:lumMod val="75000"/>
              </a:schemeClr>
            </a:solidFill>
            <a:ln>
              <a:solidFill>
                <a:schemeClr val="accent2">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5982" y="3514285"/>
              <a:ext cx="390234" cy="390179"/>
            </a:xfrm>
            <a:prstGeom prst="rect">
              <a:avLst/>
            </a:prstGeom>
            <a:ln>
              <a:noFill/>
            </a:ln>
            <a:effectLst>
              <a:outerShdw blurRad="190500" algn="tl" rotWithShape="0">
                <a:srgbClr val="000000">
                  <a:alpha val="70000"/>
                </a:srgbClr>
              </a:outerShdw>
            </a:effectLst>
          </p:spPr>
        </p:pic>
        <p:pic>
          <p:nvPicPr>
            <p:cNvPr id="22" name="Picture 2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1099" y="3390911"/>
              <a:ext cx="390234" cy="390179"/>
            </a:xfrm>
            <a:prstGeom prst="rect">
              <a:avLst/>
            </a:prstGeom>
            <a:ln>
              <a:noFill/>
            </a:ln>
            <a:effectLst>
              <a:outerShdw blurRad="190500" algn="tl" rotWithShape="0">
                <a:srgbClr val="000000">
                  <a:alpha val="70000"/>
                </a:srgbClr>
              </a:outerShdw>
            </a:effectLst>
          </p:spPr>
        </p:pic>
        <p:pic>
          <p:nvPicPr>
            <p:cNvPr id="24" name="Picture 2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202704" y="3290387"/>
              <a:ext cx="390234" cy="390179"/>
            </a:xfrm>
            <a:prstGeom prst="rect">
              <a:avLst/>
            </a:prstGeom>
            <a:ln>
              <a:noFill/>
            </a:ln>
            <a:effectLst>
              <a:outerShdw blurRad="190500" algn="tl" rotWithShape="0">
                <a:srgbClr val="000000">
                  <a:alpha val="70000"/>
                </a:srgbClr>
              </a:outerShdw>
            </a:effectLst>
          </p:spPr>
        </p:pic>
        <p:pic>
          <p:nvPicPr>
            <p:cNvPr id="25" name="Picture 2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17543" y="3295028"/>
              <a:ext cx="390234" cy="390179"/>
            </a:xfrm>
            <a:prstGeom prst="rect">
              <a:avLst/>
            </a:prstGeom>
            <a:ln>
              <a:noFill/>
            </a:ln>
            <a:effectLst>
              <a:outerShdw blurRad="190500" algn="tl" rotWithShape="0">
                <a:srgbClr val="000000">
                  <a:alpha val="70000"/>
                </a:srgbClr>
              </a:outerShdw>
            </a:effectLst>
          </p:spPr>
        </p:pic>
        <p:cxnSp>
          <p:nvCxnSpPr>
            <p:cNvPr id="26" name="Straight Arrow Connector 25"/>
            <p:cNvCxnSpPr>
              <a:stCxn id="25" idx="3"/>
              <a:endCxn id="24" idx="1"/>
            </p:cNvCxnSpPr>
            <p:nvPr/>
          </p:nvCxnSpPr>
          <p:spPr>
            <a:xfrm flipV="1">
              <a:off x="1407777" y="3485477"/>
              <a:ext cx="794927" cy="4641"/>
            </a:xfrm>
            <a:prstGeom prst="straightConnector1">
              <a:avLst/>
            </a:prstGeom>
            <a:ln w="381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rotWithShape="1">
            <a:blip r:embed="rId5" cstate="screen">
              <a:extLst>
                <a:ext uri="{28A0092B-C50C-407E-A947-70E740481C1C}">
                  <a14:useLocalDpi xmlns:a14="http://schemas.microsoft.com/office/drawing/2010/main"/>
                </a:ext>
              </a:extLst>
            </a:blip>
            <a:srcRect l="-11712" t="-1" r="-11019" b="-19481"/>
            <a:stretch/>
          </p:blipFill>
          <p:spPr>
            <a:xfrm>
              <a:off x="2540982" y="3295026"/>
              <a:ext cx="465831" cy="535486"/>
            </a:xfrm>
            <a:prstGeom prst="rect">
              <a:avLst/>
            </a:prstGeom>
          </p:spPr>
        </p:pic>
        <p:sp>
          <p:nvSpPr>
            <p:cNvPr id="27" name="TextBox 26"/>
            <p:cNvSpPr txBox="1"/>
            <p:nvPr/>
          </p:nvSpPr>
          <p:spPr>
            <a:xfrm>
              <a:off x="536470" y="2844054"/>
              <a:ext cx="1036071" cy="489284"/>
            </a:xfrm>
            <a:prstGeom prst="rect">
              <a:avLst/>
            </a:prstGeom>
            <a:noFill/>
          </p:spPr>
          <p:txBody>
            <a:bodyPr wrap="square" lIns="182831" tIns="146264" rIns="182831" bIns="146264" rtlCol="0">
              <a:spAutoFit/>
            </a:bodyPr>
            <a:lstStyle/>
            <a:p>
              <a:pPr defTabSz="932470">
                <a:lnSpc>
                  <a:spcPct val="90000"/>
                </a:lnSpc>
                <a:spcAft>
                  <a:spcPts val="600"/>
                </a:spcAft>
              </a:pPr>
              <a:r>
                <a:rPr lang="en-US" sz="1400" dirty="0">
                  <a:gradFill>
                    <a:gsLst>
                      <a:gs pos="2917">
                        <a:srgbClr val="FFFFFF"/>
                      </a:gs>
                      <a:gs pos="30000">
                        <a:srgbClr val="FFFFFF"/>
                      </a:gs>
                    </a:gsLst>
                    <a:lin ang="5400000" scaled="0"/>
                  </a:gradFill>
                </a:rPr>
                <a:t>Agents</a:t>
              </a:r>
            </a:p>
          </p:txBody>
        </p:sp>
        <p:sp>
          <p:nvSpPr>
            <p:cNvPr id="28" name="TextBox 27"/>
            <p:cNvSpPr txBox="1"/>
            <p:nvPr/>
          </p:nvSpPr>
          <p:spPr>
            <a:xfrm>
              <a:off x="1938011" y="2772798"/>
              <a:ext cx="1617096" cy="683183"/>
            </a:xfrm>
            <a:prstGeom prst="rect">
              <a:avLst/>
            </a:prstGeom>
            <a:noFill/>
          </p:spPr>
          <p:txBody>
            <a:bodyPr wrap="square" lIns="182831" tIns="146264" rIns="182831" bIns="146264" rtlCol="0">
              <a:spAutoFit/>
            </a:bodyPr>
            <a:lstStyle/>
            <a:p>
              <a:pPr defTabSz="932470">
                <a:lnSpc>
                  <a:spcPct val="90000"/>
                </a:lnSpc>
                <a:spcAft>
                  <a:spcPts val="600"/>
                </a:spcAft>
              </a:pPr>
              <a:r>
                <a:rPr lang="en-US" sz="1400" dirty="0">
                  <a:gradFill>
                    <a:gsLst>
                      <a:gs pos="2917">
                        <a:srgbClr val="FFFFFF"/>
                      </a:gs>
                      <a:gs pos="30000">
                        <a:srgbClr val="FFFFFF"/>
                      </a:gs>
                    </a:gsLst>
                    <a:lin ang="5400000" scaled="0"/>
                  </a:gradFill>
                </a:rPr>
                <a:t>Management </a:t>
              </a:r>
              <a:br>
                <a:rPr lang="en-US" sz="1400" dirty="0">
                  <a:gradFill>
                    <a:gsLst>
                      <a:gs pos="2917">
                        <a:srgbClr val="FFFFFF"/>
                      </a:gs>
                      <a:gs pos="30000">
                        <a:srgbClr val="FFFFFF"/>
                      </a:gs>
                    </a:gsLst>
                    <a:lin ang="5400000" scaled="0"/>
                  </a:gradFill>
                </a:rPr>
              </a:br>
              <a:r>
                <a:rPr lang="en-US" sz="1400" dirty="0">
                  <a:gradFill>
                    <a:gsLst>
                      <a:gs pos="2917">
                        <a:srgbClr val="FFFFFF"/>
                      </a:gs>
                      <a:gs pos="30000">
                        <a:srgbClr val="FFFFFF"/>
                      </a:gs>
                    </a:gsLst>
                    <a:lin ang="5400000" scaled="0"/>
                  </a:gradFill>
                </a:rPr>
                <a:t>server</a:t>
              </a:r>
            </a:p>
          </p:txBody>
        </p:sp>
        <p:sp>
          <p:nvSpPr>
            <p:cNvPr id="31" name="Rounded Rectangle 30"/>
            <p:cNvSpPr/>
            <p:nvPr/>
          </p:nvSpPr>
          <p:spPr bwMode="auto">
            <a:xfrm>
              <a:off x="97130" y="1427645"/>
              <a:ext cx="4132713" cy="5373114"/>
            </a:xfrm>
            <a:prstGeom prst="roundRect">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p:cNvSpPr txBox="1"/>
            <p:nvPr/>
          </p:nvSpPr>
          <p:spPr>
            <a:xfrm>
              <a:off x="359013" y="1383603"/>
              <a:ext cx="3724382" cy="627783"/>
            </a:xfrm>
            <a:prstGeom prst="rect">
              <a:avLst/>
            </a:prstGeom>
            <a:noFill/>
          </p:spPr>
          <p:txBody>
            <a:bodyPr wrap="square" lIns="182831" tIns="146264" rIns="182831" bIns="146264" rtlCol="0">
              <a:spAutoFit/>
            </a:bodyPr>
            <a:lstStyle/>
            <a:p>
              <a:pPr defTabSz="932470">
                <a:lnSpc>
                  <a:spcPct val="90000"/>
                </a:lnSpc>
                <a:spcAft>
                  <a:spcPts val="600"/>
                </a:spcAft>
              </a:pPr>
              <a:r>
                <a:rPr lang="en-US" sz="2400" dirty="0">
                  <a:solidFill>
                    <a:srgbClr val="FFFFFF"/>
                  </a:solidFill>
                  <a:latin typeface="+mj-lt"/>
                </a:rPr>
                <a:t>On-premises environment</a:t>
              </a:r>
            </a:p>
          </p:txBody>
        </p:sp>
        <p:cxnSp>
          <p:nvCxnSpPr>
            <p:cNvPr id="35" name="Straight Arrow Connector 34"/>
            <p:cNvCxnSpPr>
              <a:cxnSpLocks/>
              <a:stCxn id="87" idx="3"/>
            </p:cNvCxnSpPr>
            <p:nvPr/>
          </p:nvCxnSpPr>
          <p:spPr>
            <a:xfrm flipV="1">
              <a:off x="4083395" y="3477069"/>
              <a:ext cx="3035199" cy="1"/>
            </a:xfrm>
            <a:prstGeom prst="straightConnector1">
              <a:avLst/>
            </a:prstGeom>
            <a:ln w="381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Can 40"/>
            <p:cNvSpPr/>
            <p:nvPr/>
          </p:nvSpPr>
          <p:spPr bwMode="auto">
            <a:xfrm>
              <a:off x="6598343" y="5335113"/>
              <a:ext cx="1599769" cy="1352971"/>
            </a:xfrm>
            <a:prstGeom prst="can">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Azure Storage</a:t>
              </a:r>
            </a:p>
          </p:txBody>
        </p:sp>
        <p:grpSp>
          <p:nvGrpSpPr>
            <p:cNvPr id="50" name="Group 49"/>
            <p:cNvGrpSpPr>
              <a:grpSpLocks noChangeAspect="1"/>
            </p:cNvGrpSpPr>
            <p:nvPr/>
          </p:nvGrpSpPr>
          <p:grpSpPr>
            <a:xfrm>
              <a:off x="10408444" y="5705570"/>
              <a:ext cx="1237034" cy="882015"/>
              <a:chOff x="1919150" y="3044496"/>
              <a:chExt cx="666391" cy="475141"/>
            </a:xfrm>
          </p:grpSpPr>
          <p:sp>
            <p:nvSpPr>
              <p:cNvPr id="51" name="Round Same Side Corner Rectangle 11"/>
              <p:cNvSpPr/>
              <p:nvPr/>
            </p:nvSpPr>
            <p:spPr>
              <a:xfrm>
                <a:off x="1970085" y="3044496"/>
                <a:ext cx="564520" cy="361776"/>
              </a:xfrm>
              <a:custGeom>
                <a:avLst/>
                <a:gdLst/>
                <a:ahLst/>
                <a:cxnLst/>
                <a:rect l="l" t="t" r="r" b="b"/>
                <a:pathLst>
                  <a:path w="564520" h="361776">
                    <a:moveTo>
                      <a:pt x="21117" y="19360"/>
                    </a:moveTo>
                    <a:lnTo>
                      <a:pt x="21117" y="345592"/>
                    </a:lnTo>
                    <a:lnTo>
                      <a:pt x="543404" y="345592"/>
                    </a:lnTo>
                    <a:lnTo>
                      <a:pt x="543404" y="19360"/>
                    </a:lnTo>
                    <a:close/>
                    <a:moveTo>
                      <a:pt x="17539" y="0"/>
                    </a:moveTo>
                    <a:lnTo>
                      <a:pt x="546981" y="0"/>
                    </a:lnTo>
                    <a:cubicBezTo>
                      <a:pt x="556668" y="0"/>
                      <a:pt x="564520" y="7852"/>
                      <a:pt x="564520" y="17539"/>
                    </a:cubicBezTo>
                    <a:lnTo>
                      <a:pt x="564520" y="361776"/>
                    </a:lnTo>
                    <a:lnTo>
                      <a:pt x="0" y="361776"/>
                    </a:lnTo>
                    <a:lnTo>
                      <a:pt x="0" y="17539"/>
                    </a:lnTo>
                    <a:cubicBezTo>
                      <a:pt x="0" y="7852"/>
                      <a:pt x="7852" y="0"/>
                      <a:pt x="17539" y="0"/>
                    </a:cubicBezTo>
                    <a:close/>
                  </a:path>
                </a:pathLst>
              </a:custGeom>
              <a:solidFill>
                <a:srgbClr val="FFFFFF"/>
              </a:solidFill>
              <a:ln w="25400" cap="flat" cmpd="sng" algn="ctr">
                <a:noFill/>
                <a:prstDash val="solid"/>
              </a:ln>
              <a:effectLst/>
            </p:spPr>
            <p:txBody>
              <a:bodyPr rtlCol="0" anchor="ctr"/>
              <a:lstStyle/>
              <a:p>
                <a:pPr algn="ctr" defTabSz="685690">
                  <a:defRPr/>
                </a:pPr>
                <a:endParaRPr lang="en-US" sz="1399" kern="0">
                  <a:solidFill>
                    <a:srgbClr val="FFFFFF"/>
                  </a:solidFill>
                  <a:latin typeface="Segoe"/>
                </a:endParaRPr>
              </a:p>
            </p:txBody>
          </p:sp>
          <p:sp>
            <p:nvSpPr>
              <p:cNvPr id="52" name="Trapezoid 12"/>
              <p:cNvSpPr/>
              <p:nvPr/>
            </p:nvSpPr>
            <p:spPr>
              <a:xfrm>
                <a:off x="1919150" y="3408078"/>
                <a:ext cx="666391" cy="84127"/>
              </a:xfrm>
              <a:custGeom>
                <a:avLst/>
                <a:gdLst/>
                <a:ahLst/>
                <a:cxnLst/>
                <a:rect l="l" t="t" r="r" b="b"/>
                <a:pathLst>
                  <a:path w="666391" h="84127">
                    <a:moveTo>
                      <a:pt x="257990" y="52557"/>
                    </a:moveTo>
                    <a:lnTo>
                      <a:pt x="241755" y="79989"/>
                    </a:lnTo>
                    <a:lnTo>
                      <a:pt x="424635" y="79989"/>
                    </a:lnTo>
                    <a:lnTo>
                      <a:pt x="408400" y="52557"/>
                    </a:lnTo>
                    <a:close/>
                    <a:moveTo>
                      <a:pt x="49787" y="0"/>
                    </a:moveTo>
                    <a:lnTo>
                      <a:pt x="616604" y="0"/>
                    </a:lnTo>
                    <a:lnTo>
                      <a:pt x="666391" y="84127"/>
                    </a:lnTo>
                    <a:lnTo>
                      <a:pt x="0" y="84127"/>
                    </a:lnTo>
                    <a:close/>
                  </a:path>
                </a:pathLst>
              </a:custGeom>
              <a:solidFill>
                <a:srgbClr val="FFFFFF"/>
              </a:solidFill>
              <a:ln w="25400" cap="flat" cmpd="sng" algn="ctr">
                <a:noFill/>
                <a:prstDash val="solid"/>
              </a:ln>
              <a:effectLst/>
            </p:spPr>
            <p:txBody>
              <a:bodyPr rtlCol="0" anchor="ctr"/>
              <a:lstStyle/>
              <a:p>
                <a:pPr algn="ctr" defTabSz="685690">
                  <a:defRPr/>
                </a:pPr>
                <a:endParaRPr lang="en-US" sz="1399" kern="0">
                  <a:solidFill>
                    <a:srgbClr val="FFFFFF"/>
                  </a:solidFill>
                  <a:latin typeface="Segoe"/>
                </a:endParaRPr>
              </a:p>
            </p:txBody>
          </p:sp>
          <p:sp>
            <p:nvSpPr>
              <p:cNvPr id="53" name="Rectangle 52"/>
              <p:cNvSpPr/>
              <p:nvPr/>
            </p:nvSpPr>
            <p:spPr>
              <a:xfrm>
                <a:off x="1919446" y="3492205"/>
                <a:ext cx="665798" cy="27432"/>
              </a:xfrm>
              <a:prstGeom prst="rect">
                <a:avLst/>
              </a:prstGeom>
              <a:solidFill>
                <a:srgbClr val="FFFFFF"/>
              </a:solidFill>
              <a:ln w="25400" cap="flat" cmpd="sng" algn="ctr">
                <a:noFill/>
                <a:prstDash val="solid"/>
              </a:ln>
              <a:effectLst/>
            </p:spPr>
            <p:txBody>
              <a:bodyPr rtlCol="0" anchor="ctr"/>
              <a:lstStyle/>
              <a:p>
                <a:pPr algn="ctr" defTabSz="685690">
                  <a:defRPr/>
                </a:pPr>
                <a:endParaRPr lang="en-US" sz="1399" kern="0">
                  <a:solidFill>
                    <a:srgbClr val="FFFFFF"/>
                  </a:solidFill>
                  <a:latin typeface="Segoe"/>
                </a:endParaRPr>
              </a:p>
            </p:txBody>
          </p:sp>
        </p:grpSp>
        <p:sp>
          <p:nvSpPr>
            <p:cNvPr id="54" name="TextBox 53"/>
            <p:cNvSpPr txBox="1"/>
            <p:nvPr/>
          </p:nvSpPr>
          <p:spPr>
            <a:xfrm>
              <a:off x="10483115" y="5407850"/>
              <a:ext cx="1485241" cy="225851"/>
            </a:xfrm>
            <a:prstGeom prst="rect">
              <a:avLst/>
            </a:prstGeom>
            <a:noFill/>
          </p:spPr>
          <p:txBody>
            <a:bodyPr wrap="square" lIns="0" tIns="0" rIns="0" bIns="0" rtlCol="0">
              <a:spAutoFit/>
            </a:bodyPr>
            <a:lstStyle/>
            <a:p>
              <a:pPr defTabSz="913973">
                <a:lnSpc>
                  <a:spcPct val="90000"/>
                </a:lnSpc>
                <a:spcBef>
                  <a:spcPct val="20000"/>
                </a:spcBef>
                <a:buSzPct val="80000"/>
                <a:defRPr/>
              </a:pPr>
              <a:r>
                <a:rPr lang="en-US" sz="1599" kern="0" dirty="0">
                  <a:solidFill>
                    <a:prstClr val="white"/>
                  </a:solidFill>
                </a:rPr>
                <a:t>Portal</a:t>
              </a:r>
              <a:endParaRPr lang="en-US" sz="1399" kern="0" dirty="0">
                <a:solidFill>
                  <a:prstClr val="white"/>
                </a:solidFill>
              </a:endParaRPr>
            </a:p>
          </p:txBody>
        </p:sp>
        <p:cxnSp>
          <p:nvCxnSpPr>
            <p:cNvPr id="56" name="Straight Arrow Connector 55"/>
            <p:cNvCxnSpPr/>
            <p:nvPr/>
          </p:nvCxnSpPr>
          <p:spPr>
            <a:xfrm>
              <a:off x="7436686" y="4630040"/>
              <a:ext cx="0" cy="619822"/>
            </a:xfrm>
            <a:prstGeom prst="straightConnector1">
              <a:avLst/>
            </a:prstGeom>
            <a:ln>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V="1">
              <a:off x="7589044" y="4630040"/>
              <a:ext cx="0" cy="619822"/>
            </a:xfrm>
            <a:prstGeom prst="straightConnector1">
              <a:avLst/>
            </a:prstGeom>
            <a:ln>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0636981" y="4683098"/>
              <a:ext cx="0" cy="609436"/>
            </a:xfrm>
            <a:prstGeom prst="straightConnector1">
              <a:avLst/>
            </a:prstGeom>
            <a:ln>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10789340" y="4683098"/>
              <a:ext cx="0" cy="609436"/>
            </a:xfrm>
            <a:prstGeom prst="straightConnector1">
              <a:avLst/>
            </a:prstGeom>
            <a:ln>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4283660" y="2633593"/>
              <a:ext cx="2380501" cy="1418128"/>
              <a:chOff x="4294295" y="3077299"/>
              <a:chExt cx="2381142" cy="1418511"/>
            </a:xfrm>
          </p:grpSpPr>
          <p:grpSp>
            <p:nvGrpSpPr>
              <p:cNvPr id="45" name="Group 44"/>
              <p:cNvGrpSpPr/>
              <p:nvPr/>
            </p:nvGrpSpPr>
            <p:grpSpPr>
              <a:xfrm>
                <a:off x="4294295" y="3077299"/>
                <a:ext cx="2381142" cy="1418511"/>
                <a:chOff x="7553416" y="563122"/>
                <a:chExt cx="2381142" cy="1418511"/>
              </a:xfrm>
            </p:grpSpPr>
            <p:sp>
              <p:nvSpPr>
                <p:cNvPr id="46" name="TextBox 45"/>
                <p:cNvSpPr txBox="1"/>
                <p:nvPr/>
              </p:nvSpPr>
              <p:spPr>
                <a:xfrm>
                  <a:off x="7970125" y="563122"/>
                  <a:ext cx="1964433" cy="1418511"/>
                </a:xfrm>
                <a:prstGeom prst="rect">
                  <a:avLst/>
                </a:prstGeom>
                <a:noFill/>
              </p:spPr>
              <p:txBody>
                <a:bodyPr wrap="square" lIns="182831" tIns="146264" rIns="182831" bIns="146264" rtlCol="0">
                  <a:spAutoFit/>
                </a:bodyPr>
                <a:lstStyle/>
                <a:p>
                  <a:pPr defTabSz="932470">
                    <a:lnSpc>
                      <a:spcPct val="90000"/>
                    </a:lnSpc>
                    <a:spcAft>
                      <a:spcPts val="600"/>
                    </a:spcAft>
                  </a:pPr>
                  <a:r>
                    <a:rPr lang="en-US" sz="1399" dirty="0">
                      <a:gradFill>
                        <a:gsLst>
                          <a:gs pos="2917">
                            <a:srgbClr val="FFFFFF"/>
                          </a:gs>
                          <a:gs pos="30000">
                            <a:srgbClr val="FFFFFF"/>
                          </a:gs>
                        </a:gsLst>
                        <a:lin ang="5400000" scaled="0"/>
                      </a:gradFill>
                    </a:rPr>
                    <a:t>Certificate-based authentication and SSL</a:t>
                  </a:r>
                </a:p>
                <a:p>
                  <a:pPr defTabSz="932470">
                    <a:lnSpc>
                      <a:spcPct val="90000"/>
                    </a:lnSpc>
                    <a:spcAft>
                      <a:spcPts val="600"/>
                    </a:spcAft>
                  </a:pPr>
                  <a:endParaRPr lang="en-US" sz="1399" dirty="0">
                    <a:gradFill>
                      <a:gsLst>
                        <a:gs pos="2917">
                          <a:srgbClr val="FFFFFF"/>
                        </a:gs>
                        <a:gs pos="30000">
                          <a:srgbClr val="FFFFFF"/>
                        </a:gs>
                      </a:gsLst>
                      <a:lin ang="5400000" scaled="0"/>
                    </a:gradFill>
                  </a:endParaRPr>
                </a:p>
                <a:p>
                  <a:pPr defTabSz="932470">
                    <a:lnSpc>
                      <a:spcPct val="90000"/>
                    </a:lnSpc>
                    <a:spcAft>
                      <a:spcPts val="600"/>
                    </a:spcAft>
                  </a:pPr>
                  <a:r>
                    <a:rPr lang="en-US" sz="1399" dirty="0">
                      <a:gradFill>
                        <a:gsLst>
                          <a:gs pos="2917">
                            <a:srgbClr val="FFFFFF"/>
                          </a:gs>
                          <a:gs pos="30000">
                            <a:srgbClr val="FFFFFF"/>
                          </a:gs>
                        </a:gsLst>
                        <a:lin ang="5400000" scaled="0"/>
                      </a:gradFill>
                    </a:rPr>
                    <a:t>Data compression </a:t>
                  </a:r>
                </a:p>
              </p:txBody>
            </p:sp>
            <p:grpSp>
              <p:nvGrpSpPr>
                <p:cNvPr id="47" name="Group 46"/>
                <p:cNvGrpSpPr/>
                <p:nvPr/>
              </p:nvGrpSpPr>
              <p:grpSpPr>
                <a:xfrm>
                  <a:off x="7553416" y="677103"/>
                  <a:ext cx="476142" cy="544765"/>
                  <a:chOff x="7152964" y="1660048"/>
                  <a:chExt cx="476142" cy="544765"/>
                </a:xfrm>
              </p:grpSpPr>
              <p:sp>
                <p:nvSpPr>
                  <p:cNvPr id="48" name="Oval 47"/>
                  <p:cNvSpPr/>
                  <p:nvPr/>
                </p:nvSpPr>
                <p:spPr bwMode="auto">
                  <a:xfrm>
                    <a:off x="7152964" y="1698467"/>
                    <a:ext cx="476142" cy="44477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b="1" dirty="0">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p:cNvSpPr txBox="1"/>
                  <p:nvPr/>
                </p:nvSpPr>
                <p:spPr>
                  <a:xfrm>
                    <a:off x="7187963" y="1660048"/>
                    <a:ext cx="294096" cy="544765"/>
                  </a:xfrm>
                  <a:prstGeom prst="rect">
                    <a:avLst/>
                  </a:prstGeom>
                  <a:noFill/>
                </p:spPr>
                <p:txBody>
                  <a:bodyPr wrap="square" lIns="182831" tIns="146264" rIns="182831" bIns="146264" rtlCol="0">
                    <a:spAutoFit/>
                  </a:bodyPr>
                  <a:lstStyle/>
                  <a:p>
                    <a:pPr defTabSz="932470">
                      <a:lnSpc>
                        <a:spcPct val="90000"/>
                      </a:lnSpc>
                      <a:spcAft>
                        <a:spcPts val="600"/>
                      </a:spcAft>
                    </a:pPr>
                    <a:r>
                      <a:rPr lang="en-US" b="1" dirty="0">
                        <a:gradFill>
                          <a:gsLst>
                            <a:gs pos="2917">
                              <a:srgbClr val="FFFFFF"/>
                            </a:gs>
                            <a:gs pos="30000">
                              <a:srgbClr val="FFFFFF"/>
                            </a:gs>
                          </a:gsLst>
                          <a:lin ang="5400000" scaled="0"/>
                        </a:gradFill>
                      </a:rPr>
                      <a:t>4</a:t>
                    </a:r>
                  </a:p>
                </p:txBody>
              </p:sp>
            </p:grpSp>
          </p:grpSp>
          <p:pic>
            <p:nvPicPr>
              <p:cNvPr id="89" name="Picture 88" descr="\\MAGNUM\Projects\Microsoft\Cloud Power FY12\Design\ICONS_PNG\Confidentiality.png"/>
              <p:cNvPicPr>
                <a:picLocks noChangeAspect="1" noChangeArrowheads="1"/>
              </p:cNvPicPr>
              <p:nvPr/>
            </p:nvPicPr>
            <p:blipFill>
              <a:blip r:embed="rId6" cstate="screen">
                <a:lum bright="100000"/>
                <a:extLst>
                  <a:ext uri="{28A0092B-C50C-407E-A947-70E740481C1C}">
                    <a14:useLocalDpi xmlns:a14="http://schemas.microsoft.com/office/drawing/2010/main"/>
                  </a:ext>
                </a:extLst>
              </a:blip>
              <a:srcRect/>
              <a:stretch>
                <a:fillRect/>
              </a:stretch>
            </p:blipFill>
            <p:spPr bwMode="auto">
              <a:xfrm>
                <a:off x="6294437" y="3192462"/>
                <a:ext cx="365760" cy="385188"/>
              </a:xfrm>
              <a:prstGeom prst="rect">
                <a:avLst/>
              </a:prstGeom>
              <a:noFill/>
            </p:spPr>
          </p:pic>
        </p:grpSp>
        <p:grpSp>
          <p:nvGrpSpPr>
            <p:cNvPr id="7" name="Group 6"/>
            <p:cNvGrpSpPr/>
            <p:nvPr/>
          </p:nvGrpSpPr>
          <p:grpSpPr>
            <a:xfrm>
              <a:off x="4310785" y="5040217"/>
              <a:ext cx="2363737" cy="1922497"/>
              <a:chOff x="4311062" y="5097462"/>
              <a:chExt cx="2364375" cy="1923017"/>
            </a:xfrm>
          </p:grpSpPr>
          <p:grpSp>
            <p:nvGrpSpPr>
              <p:cNvPr id="74" name="Group 73"/>
              <p:cNvGrpSpPr/>
              <p:nvPr/>
            </p:nvGrpSpPr>
            <p:grpSpPr>
              <a:xfrm>
                <a:off x="4311062" y="5097462"/>
                <a:ext cx="2364375" cy="1923017"/>
                <a:chOff x="7553416" y="144885"/>
                <a:chExt cx="2364375" cy="1923017"/>
              </a:xfrm>
            </p:grpSpPr>
            <p:sp>
              <p:nvSpPr>
                <p:cNvPr id="75" name="TextBox 74"/>
                <p:cNvSpPr txBox="1"/>
                <p:nvPr/>
              </p:nvSpPr>
              <p:spPr>
                <a:xfrm>
                  <a:off x="7953358" y="144885"/>
                  <a:ext cx="1964433" cy="1923017"/>
                </a:xfrm>
                <a:prstGeom prst="rect">
                  <a:avLst/>
                </a:prstGeom>
                <a:noFill/>
              </p:spPr>
              <p:txBody>
                <a:bodyPr wrap="square" lIns="182831" tIns="146264" rIns="182831" bIns="146264" rtlCol="0">
                  <a:spAutoFit/>
                </a:bodyPr>
                <a:lstStyle/>
                <a:p>
                  <a:pPr defTabSz="932470">
                    <a:lnSpc>
                      <a:spcPct val="90000"/>
                    </a:lnSpc>
                    <a:spcAft>
                      <a:spcPts val="600"/>
                    </a:spcAft>
                  </a:pPr>
                  <a:r>
                    <a:rPr lang="en-US" sz="1399" dirty="0">
                      <a:gradFill>
                        <a:gsLst>
                          <a:gs pos="2917">
                            <a:srgbClr val="FFFFFF"/>
                          </a:gs>
                          <a:gs pos="30000">
                            <a:srgbClr val="FFFFFF"/>
                          </a:gs>
                        </a:gsLst>
                        <a:lin ang="5400000" scaled="0"/>
                      </a:gradFill>
                    </a:rPr>
                    <a:t>Separate Azure</a:t>
                  </a:r>
                  <a:br>
                    <a:rPr lang="en-US" sz="1399" dirty="0">
                      <a:gradFill>
                        <a:gsLst>
                          <a:gs pos="2917">
                            <a:srgbClr val="FFFFFF"/>
                          </a:gs>
                          <a:gs pos="30000">
                            <a:srgbClr val="FFFFFF"/>
                          </a:gs>
                        </a:gsLst>
                        <a:lin ang="5400000" scaled="0"/>
                      </a:gradFill>
                    </a:rPr>
                  </a:br>
                  <a:r>
                    <a:rPr lang="en-US" sz="1399" dirty="0">
                      <a:gradFill>
                        <a:gsLst>
                          <a:gs pos="2917">
                            <a:srgbClr val="FFFFFF"/>
                          </a:gs>
                          <a:gs pos="30000">
                            <a:srgbClr val="FFFFFF"/>
                          </a:gs>
                        </a:gsLst>
                        <a:lin ang="5400000" scaled="0"/>
                      </a:gradFill>
                    </a:rPr>
                    <a:t>file partition for each customer workspace</a:t>
                  </a:r>
                  <a:endParaRPr lang="en-US" sz="900" dirty="0">
                    <a:gradFill>
                      <a:gsLst>
                        <a:gs pos="2917">
                          <a:srgbClr val="FFFFFF"/>
                        </a:gs>
                        <a:gs pos="30000">
                          <a:srgbClr val="FFFFFF"/>
                        </a:gs>
                      </a:gsLst>
                      <a:lin ang="5400000" scaled="0"/>
                    </a:gradFill>
                  </a:endParaRPr>
                </a:p>
                <a:p>
                  <a:pPr defTabSz="932470">
                    <a:lnSpc>
                      <a:spcPct val="90000"/>
                    </a:lnSpc>
                    <a:spcAft>
                      <a:spcPts val="600"/>
                    </a:spcAft>
                  </a:pPr>
                  <a:r>
                    <a:rPr lang="en-US" sz="1399" dirty="0">
                      <a:gradFill>
                        <a:gsLst>
                          <a:gs pos="2917">
                            <a:srgbClr val="FFFFFF"/>
                          </a:gs>
                          <a:gs pos="30000">
                            <a:srgbClr val="FFFFFF"/>
                          </a:gs>
                        </a:gsLst>
                        <a:lin ang="5400000" scaled="0"/>
                      </a:gradFill>
                    </a:rPr>
                    <a:t>Uses Azure Secure Authentication Service –to-storage communication</a:t>
                  </a:r>
                </a:p>
              </p:txBody>
            </p:sp>
            <p:grpSp>
              <p:nvGrpSpPr>
                <p:cNvPr id="76" name="Group 75"/>
                <p:cNvGrpSpPr/>
                <p:nvPr/>
              </p:nvGrpSpPr>
              <p:grpSpPr>
                <a:xfrm>
                  <a:off x="7553416" y="221085"/>
                  <a:ext cx="476142" cy="544765"/>
                  <a:chOff x="7152964" y="1204030"/>
                  <a:chExt cx="476142" cy="544765"/>
                </a:xfrm>
              </p:grpSpPr>
              <p:sp>
                <p:nvSpPr>
                  <p:cNvPr id="77" name="Oval 76"/>
                  <p:cNvSpPr/>
                  <p:nvPr/>
                </p:nvSpPr>
                <p:spPr bwMode="auto">
                  <a:xfrm>
                    <a:off x="7152964" y="1242449"/>
                    <a:ext cx="476142" cy="44477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b="1" dirty="0">
                      <a:gradFill>
                        <a:gsLst>
                          <a:gs pos="0">
                            <a:srgbClr val="FFFFFF"/>
                          </a:gs>
                          <a:gs pos="100000">
                            <a:srgbClr val="FFFFFF"/>
                          </a:gs>
                        </a:gsLst>
                        <a:lin ang="5400000" scaled="0"/>
                      </a:gradFill>
                      <a:ea typeface="Segoe UI" pitchFamily="34" charset="0"/>
                      <a:cs typeface="Segoe UI" pitchFamily="34" charset="0"/>
                    </a:endParaRPr>
                  </a:p>
                </p:txBody>
              </p:sp>
              <p:sp>
                <p:nvSpPr>
                  <p:cNvPr id="78" name="TextBox 77"/>
                  <p:cNvSpPr txBox="1"/>
                  <p:nvPr/>
                </p:nvSpPr>
                <p:spPr>
                  <a:xfrm>
                    <a:off x="7187963" y="1204030"/>
                    <a:ext cx="294096" cy="544765"/>
                  </a:xfrm>
                  <a:prstGeom prst="rect">
                    <a:avLst/>
                  </a:prstGeom>
                  <a:noFill/>
                </p:spPr>
                <p:txBody>
                  <a:bodyPr wrap="square" lIns="182831" tIns="146264" rIns="182831" bIns="146264" rtlCol="0">
                    <a:spAutoFit/>
                  </a:bodyPr>
                  <a:lstStyle/>
                  <a:p>
                    <a:pPr defTabSz="932470">
                      <a:lnSpc>
                        <a:spcPct val="90000"/>
                      </a:lnSpc>
                      <a:spcAft>
                        <a:spcPts val="600"/>
                      </a:spcAft>
                    </a:pPr>
                    <a:r>
                      <a:rPr lang="en-US" b="1" dirty="0">
                        <a:gradFill>
                          <a:gsLst>
                            <a:gs pos="2917">
                              <a:srgbClr val="FFFFFF"/>
                            </a:gs>
                            <a:gs pos="30000">
                              <a:srgbClr val="FFFFFF"/>
                            </a:gs>
                          </a:gsLst>
                          <a:lin ang="5400000" scaled="0"/>
                        </a:gradFill>
                      </a:rPr>
                      <a:t>6</a:t>
                    </a:r>
                  </a:p>
                </p:txBody>
              </p:sp>
            </p:grpSp>
          </p:grpSp>
          <p:pic>
            <p:nvPicPr>
              <p:cNvPr id="90" name="Picture 89" descr="\\MAGNUM\Projects\Microsoft\Cloud Power FY12\Design\ICONS_PNG\Confidentiality.png"/>
              <p:cNvPicPr>
                <a:picLocks noChangeAspect="1" noChangeArrowheads="1"/>
              </p:cNvPicPr>
              <p:nvPr/>
            </p:nvPicPr>
            <p:blipFill>
              <a:blip r:embed="rId6" cstate="screen">
                <a:lum bright="100000"/>
                <a:extLst>
                  <a:ext uri="{28A0092B-C50C-407E-A947-70E740481C1C}">
                    <a14:useLocalDpi xmlns:a14="http://schemas.microsoft.com/office/drawing/2010/main"/>
                  </a:ext>
                </a:extLst>
              </a:blip>
              <a:srcRect/>
              <a:stretch>
                <a:fillRect/>
              </a:stretch>
            </p:blipFill>
            <p:spPr bwMode="auto">
              <a:xfrm>
                <a:off x="6233477" y="5245674"/>
                <a:ext cx="365760" cy="385188"/>
              </a:xfrm>
              <a:prstGeom prst="rect">
                <a:avLst/>
              </a:prstGeom>
              <a:noFill/>
            </p:spPr>
          </p:pic>
        </p:grpSp>
        <p:grpSp>
          <p:nvGrpSpPr>
            <p:cNvPr id="9" name="Group 8"/>
            <p:cNvGrpSpPr/>
            <p:nvPr/>
          </p:nvGrpSpPr>
          <p:grpSpPr>
            <a:xfrm>
              <a:off x="8198643" y="5216355"/>
              <a:ext cx="2286000" cy="1786107"/>
              <a:chOff x="8199969" y="5173662"/>
              <a:chExt cx="2286614" cy="1786589"/>
            </a:xfrm>
          </p:grpSpPr>
          <p:grpSp>
            <p:nvGrpSpPr>
              <p:cNvPr id="79" name="Group 78"/>
              <p:cNvGrpSpPr/>
              <p:nvPr/>
            </p:nvGrpSpPr>
            <p:grpSpPr>
              <a:xfrm>
                <a:off x="8199969" y="5173662"/>
                <a:ext cx="2286614" cy="1786589"/>
                <a:chOff x="7152024" y="447774"/>
                <a:chExt cx="2286614" cy="1786589"/>
              </a:xfrm>
            </p:grpSpPr>
            <p:sp>
              <p:nvSpPr>
                <p:cNvPr id="80" name="TextBox 79"/>
                <p:cNvSpPr txBox="1"/>
                <p:nvPr/>
              </p:nvSpPr>
              <p:spPr>
                <a:xfrm>
                  <a:off x="7557266" y="447774"/>
                  <a:ext cx="1881372" cy="1786589"/>
                </a:xfrm>
                <a:prstGeom prst="rect">
                  <a:avLst/>
                </a:prstGeom>
                <a:noFill/>
              </p:spPr>
              <p:txBody>
                <a:bodyPr wrap="square" lIns="182831" tIns="146264" rIns="182831" bIns="146264" rtlCol="0">
                  <a:spAutoFit/>
                </a:bodyPr>
                <a:lstStyle/>
                <a:p>
                  <a:pPr defTabSz="932470">
                    <a:lnSpc>
                      <a:spcPct val="90000"/>
                    </a:lnSpc>
                    <a:spcAft>
                      <a:spcPts val="600"/>
                    </a:spcAft>
                  </a:pPr>
                  <a:r>
                    <a:rPr lang="en-US" sz="1399" dirty="0">
                      <a:gradFill>
                        <a:gsLst>
                          <a:gs pos="2917">
                            <a:srgbClr val="FFFFFF"/>
                          </a:gs>
                          <a:gs pos="30000">
                            <a:srgbClr val="FFFFFF"/>
                          </a:gs>
                        </a:gsLst>
                        <a:lin ang="5400000" scaled="0"/>
                      </a:gradFill>
                    </a:rPr>
                    <a:t>Certificate-based authentication and SSL</a:t>
                  </a:r>
                </a:p>
                <a:p>
                  <a:pPr defTabSz="932470">
                    <a:lnSpc>
                      <a:spcPct val="90000"/>
                    </a:lnSpc>
                    <a:spcAft>
                      <a:spcPts val="600"/>
                    </a:spcAft>
                  </a:pPr>
                  <a:endParaRPr lang="en-US" sz="1049" dirty="0">
                    <a:gradFill>
                      <a:gsLst>
                        <a:gs pos="2917">
                          <a:srgbClr val="FFFFFF"/>
                        </a:gs>
                        <a:gs pos="30000">
                          <a:srgbClr val="FFFFFF"/>
                        </a:gs>
                      </a:gsLst>
                      <a:lin ang="5400000" scaled="0"/>
                    </a:gradFill>
                  </a:endParaRPr>
                </a:p>
                <a:p>
                  <a:pPr defTabSz="932470">
                    <a:lnSpc>
                      <a:spcPct val="90000"/>
                    </a:lnSpc>
                    <a:spcAft>
                      <a:spcPts val="600"/>
                    </a:spcAft>
                  </a:pPr>
                  <a:r>
                    <a:rPr lang="en-US" sz="1399" dirty="0">
                      <a:gradFill>
                        <a:gsLst>
                          <a:gs pos="2917">
                            <a:srgbClr val="FFFFFF"/>
                          </a:gs>
                          <a:gs pos="30000">
                            <a:srgbClr val="FFFFFF"/>
                          </a:gs>
                        </a:gsLst>
                        <a:lin ang="5400000" scaled="0"/>
                      </a:gradFill>
                    </a:rPr>
                    <a:t>Authenticate via Org Account or Microsoft Account</a:t>
                  </a:r>
                </a:p>
              </p:txBody>
            </p:sp>
            <p:grpSp>
              <p:nvGrpSpPr>
                <p:cNvPr id="81" name="Group 80"/>
                <p:cNvGrpSpPr/>
                <p:nvPr/>
              </p:nvGrpSpPr>
              <p:grpSpPr>
                <a:xfrm>
                  <a:off x="7152024" y="523974"/>
                  <a:ext cx="476142" cy="544765"/>
                  <a:chOff x="6751572" y="1506919"/>
                  <a:chExt cx="476142" cy="544765"/>
                </a:xfrm>
              </p:grpSpPr>
              <p:sp>
                <p:nvSpPr>
                  <p:cNvPr id="82" name="Oval 81"/>
                  <p:cNvSpPr/>
                  <p:nvPr/>
                </p:nvSpPr>
                <p:spPr bwMode="auto">
                  <a:xfrm>
                    <a:off x="6751572" y="1545338"/>
                    <a:ext cx="476142" cy="44477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b="1" dirty="0">
                      <a:gradFill>
                        <a:gsLst>
                          <a:gs pos="0">
                            <a:srgbClr val="FFFFFF"/>
                          </a:gs>
                          <a:gs pos="100000">
                            <a:srgbClr val="FFFFFF"/>
                          </a:gs>
                        </a:gsLst>
                        <a:lin ang="5400000" scaled="0"/>
                      </a:gradFill>
                      <a:ea typeface="Segoe UI" pitchFamily="34" charset="0"/>
                      <a:cs typeface="Segoe UI" pitchFamily="34" charset="0"/>
                    </a:endParaRPr>
                  </a:p>
                </p:txBody>
              </p:sp>
              <p:sp>
                <p:nvSpPr>
                  <p:cNvPr id="83" name="TextBox 82"/>
                  <p:cNvSpPr txBox="1"/>
                  <p:nvPr/>
                </p:nvSpPr>
                <p:spPr>
                  <a:xfrm>
                    <a:off x="6775117" y="1506919"/>
                    <a:ext cx="294096" cy="544765"/>
                  </a:xfrm>
                  <a:prstGeom prst="rect">
                    <a:avLst/>
                  </a:prstGeom>
                  <a:noFill/>
                </p:spPr>
                <p:txBody>
                  <a:bodyPr wrap="square" lIns="182831" tIns="146264" rIns="182831" bIns="146264" rtlCol="0">
                    <a:spAutoFit/>
                  </a:bodyPr>
                  <a:lstStyle/>
                  <a:p>
                    <a:pPr defTabSz="932470">
                      <a:lnSpc>
                        <a:spcPct val="90000"/>
                      </a:lnSpc>
                      <a:spcAft>
                        <a:spcPts val="600"/>
                      </a:spcAft>
                    </a:pPr>
                    <a:r>
                      <a:rPr lang="en-US" b="1" dirty="0">
                        <a:gradFill>
                          <a:gsLst>
                            <a:gs pos="2917">
                              <a:srgbClr val="FFFFFF"/>
                            </a:gs>
                            <a:gs pos="30000">
                              <a:srgbClr val="FFFFFF"/>
                            </a:gs>
                          </a:gsLst>
                          <a:lin ang="5400000" scaled="0"/>
                        </a:gradFill>
                      </a:rPr>
                      <a:t>7</a:t>
                    </a:r>
                  </a:p>
                </p:txBody>
              </p:sp>
            </p:grpSp>
          </p:grpSp>
          <p:pic>
            <p:nvPicPr>
              <p:cNvPr id="91" name="Picture 90" descr="\\MAGNUM\Projects\Microsoft\Cloud Power FY12\Design\ICONS_PNG\Confidentiality.png"/>
              <p:cNvPicPr>
                <a:picLocks noChangeAspect="1" noChangeArrowheads="1"/>
              </p:cNvPicPr>
              <p:nvPr/>
            </p:nvPicPr>
            <p:blipFill>
              <a:blip r:embed="rId6" cstate="screen">
                <a:lum bright="100000"/>
                <a:extLst>
                  <a:ext uri="{28A0092B-C50C-407E-A947-70E740481C1C}">
                    <a14:useLocalDpi xmlns:a14="http://schemas.microsoft.com/office/drawing/2010/main"/>
                  </a:ext>
                </a:extLst>
              </a:blip>
              <a:srcRect/>
              <a:stretch>
                <a:fillRect/>
              </a:stretch>
            </p:blipFill>
            <p:spPr bwMode="auto">
              <a:xfrm>
                <a:off x="9097229" y="5707062"/>
                <a:ext cx="365760" cy="385188"/>
              </a:xfrm>
              <a:prstGeom prst="rect">
                <a:avLst/>
              </a:prstGeom>
              <a:noFill/>
            </p:spPr>
          </p:pic>
        </p:grpSp>
        <p:grpSp>
          <p:nvGrpSpPr>
            <p:cNvPr id="3" name="Group 2"/>
            <p:cNvGrpSpPr/>
            <p:nvPr/>
          </p:nvGrpSpPr>
          <p:grpSpPr>
            <a:xfrm>
              <a:off x="6446044" y="1402311"/>
              <a:ext cx="2380501" cy="1757074"/>
              <a:chOff x="6732695" y="902200"/>
              <a:chExt cx="2381142" cy="1757547"/>
            </a:xfrm>
          </p:grpSpPr>
          <p:grpSp>
            <p:nvGrpSpPr>
              <p:cNvPr id="69" name="Group 68"/>
              <p:cNvGrpSpPr/>
              <p:nvPr/>
            </p:nvGrpSpPr>
            <p:grpSpPr>
              <a:xfrm>
                <a:off x="6732695" y="902200"/>
                <a:ext cx="2381142" cy="1757547"/>
                <a:chOff x="7553416" y="563122"/>
                <a:chExt cx="2381142" cy="1757547"/>
              </a:xfrm>
            </p:grpSpPr>
            <p:sp>
              <p:nvSpPr>
                <p:cNvPr id="70" name="TextBox 69"/>
                <p:cNvSpPr txBox="1"/>
                <p:nvPr/>
              </p:nvSpPr>
              <p:spPr>
                <a:xfrm>
                  <a:off x="7970125" y="563122"/>
                  <a:ext cx="1964433" cy="1757547"/>
                </a:xfrm>
                <a:prstGeom prst="rect">
                  <a:avLst/>
                </a:prstGeom>
                <a:noFill/>
              </p:spPr>
              <p:txBody>
                <a:bodyPr wrap="square" lIns="182831" tIns="146264" rIns="182831" bIns="146264" rtlCol="0">
                  <a:spAutoFit/>
                </a:bodyPr>
                <a:lstStyle/>
                <a:p>
                  <a:pPr defTabSz="932470">
                    <a:lnSpc>
                      <a:spcPct val="90000"/>
                    </a:lnSpc>
                    <a:spcAft>
                      <a:spcPts val="600"/>
                    </a:spcAft>
                  </a:pPr>
                  <a:r>
                    <a:rPr lang="en-US" sz="1399" dirty="0">
                      <a:gradFill>
                        <a:gsLst>
                          <a:gs pos="2917">
                            <a:srgbClr val="FFFFFF"/>
                          </a:gs>
                          <a:gs pos="30000">
                            <a:srgbClr val="FFFFFF"/>
                          </a:gs>
                        </a:gsLst>
                        <a:lin ang="5400000" scaled="0"/>
                      </a:gradFill>
                    </a:rPr>
                    <a:t>Service run by authorized personnel in operations team</a:t>
                  </a:r>
                </a:p>
                <a:p>
                  <a:pPr defTabSz="932470">
                    <a:lnSpc>
                      <a:spcPct val="90000"/>
                    </a:lnSpc>
                    <a:spcAft>
                      <a:spcPts val="600"/>
                    </a:spcAft>
                  </a:pPr>
                  <a:r>
                    <a:rPr lang="en-US" sz="1399" dirty="0">
                      <a:gradFill>
                        <a:gsLst>
                          <a:gs pos="2917">
                            <a:srgbClr val="FFFFFF"/>
                          </a:gs>
                          <a:gs pos="30000">
                            <a:srgbClr val="FFFFFF"/>
                          </a:gs>
                        </a:gsLst>
                        <a:lin ang="5400000" scaled="0"/>
                      </a:gradFill>
                    </a:rPr>
                    <a:t>All activities are logged and can be audited</a:t>
                  </a:r>
                </a:p>
              </p:txBody>
            </p:sp>
            <p:grpSp>
              <p:nvGrpSpPr>
                <p:cNvPr id="71" name="Group 70"/>
                <p:cNvGrpSpPr/>
                <p:nvPr/>
              </p:nvGrpSpPr>
              <p:grpSpPr>
                <a:xfrm>
                  <a:off x="7553416" y="677103"/>
                  <a:ext cx="476142" cy="544765"/>
                  <a:chOff x="7152964" y="1660048"/>
                  <a:chExt cx="476142" cy="544765"/>
                </a:xfrm>
              </p:grpSpPr>
              <p:sp>
                <p:nvSpPr>
                  <p:cNvPr id="72" name="Oval 71"/>
                  <p:cNvSpPr/>
                  <p:nvPr/>
                </p:nvSpPr>
                <p:spPr bwMode="auto">
                  <a:xfrm>
                    <a:off x="7152964" y="1698467"/>
                    <a:ext cx="476142" cy="44477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b="1" dirty="0">
                      <a:gradFill>
                        <a:gsLst>
                          <a:gs pos="0">
                            <a:srgbClr val="FFFFFF"/>
                          </a:gs>
                          <a:gs pos="100000">
                            <a:srgbClr val="FFFFFF"/>
                          </a:gs>
                        </a:gsLst>
                        <a:lin ang="5400000" scaled="0"/>
                      </a:gradFill>
                      <a:ea typeface="Segoe UI" pitchFamily="34" charset="0"/>
                      <a:cs typeface="Segoe UI" pitchFamily="34" charset="0"/>
                    </a:endParaRPr>
                  </a:p>
                </p:txBody>
              </p:sp>
              <p:sp>
                <p:nvSpPr>
                  <p:cNvPr id="73" name="TextBox 72"/>
                  <p:cNvSpPr txBox="1"/>
                  <p:nvPr/>
                </p:nvSpPr>
                <p:spPr>
                  <a:xfrm>
                    <a:off x="7187963" y="1660048"/>
                    <a:ext cx="294096" cy="544765"/>
                  </a:xfrm>
                  <a:prstGeom prst="rect">
                    <a:avLst/>
                  </a:prstGeom>
                  <a:noFill/>
                </p:spPr>
                <p:txBody>
                  <a:bodyPr wrap="square" lIns="182831" tIns="146264" rIns="182831" bIns="146264" rtlCol="0">
                    <a:spAutoFit/>
                  </a:bodyPr>
                  <a:lstStyle/>
                  <a:p>
                    <a:pPr defTabSz="932470">
                      <a:lnSpc>
                        <a:spcPct val="90000"/>
                      </a:lnSpc>
                      <a:spcAft>
                        <a:spcPts val="600"/>
                      </a:spcAft>
                    </a:pPr>
                    <a:r>
                      <a:rPr lang="en-US" b="1" dirty="0">
                        <a:gradFill>
                          <a:gsLst>
                            <a:gs pos="2917">
                              <a:srgbClr val="FFFFFF"/>
                            </a:gs>
                            <a:gs pos="30000">
                              <a:srgbClr val="FFFFFF"/>
                            </a:gs>
                          </a:gsLst>
                          <a:lin ang="5400000" scaled="0"/>
                        </a:gradFill>
                      </a:rPr>
                      <a:t>5</a:t>
                    </a:r>
                  </a:p>
                </p:txBody>
              </p:sp>
            </p:grpSp>
          </p:grpSp>
          <p:pic>
            <p:nvPicPr>
              <p:cNvPr id="92" name="Picture 91" descr="\\MAGNUM\Projects\Microsoft\Cloud Power FY12\Design\ICONS_PNG\Confidentiality.png"/>
              <p:cNvPicPr>
                <a:picLocks noChangeAspect="1" noChangeArrowheads="1"/>
              </p:cNvPicPr>
              <p:nvPr/>
            </p:nvPicPr>
            <p:blipFill>
              <a:blip r:embed="rId6" cstate="screen">
                <a:lum bright="100000"/>
                <a:extLst>
                  <a:ext uri="{28A0092B-C50C-407E-A947-70E740481C1C}">
                    <a14:useLocalDpi xmlns:a14="http://schemas.microsoft.com/office/drawing/2010/main"/>
                  </a:ext>
                </a:extLst>
              </a:blip>
              <a:srcRect/>
              <a:stretch>
                <a:fillRect/>
              </a:stretch>
            </p:blipFill>
            <p:spPr bwMode="auto">
              <a:xfrm>
                <a:off x="8576735" y="1050412"/>
                <a:ext cx="365760" cy="385188"/>
              </a:xfrm>
              <a:prstGeom prst="rect">
                <a:avLst/>
              </a:prstGeom>
              <a:noFill/>
            </p:spPr>
          </p:pic>
        </p:grpSp>
        <p:sp>
          <p:nvSpPr>
            <p:cNvPr id="60" name="Can 59"/>
            <p:cNvSpPr/>
            <p:nvPr/>
          </p:nvSpPr>
          <p:spPr bwMode="auto">
            <a:xfrm>
              <a:off x="2179359" y="3997536"/>
              <a:ext cx="533332" cy="383509"/>
            </a:xfrm>
            <a:prstGeom prst="can">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lnSpc>
                  <a:spcPct val="90000"/>
                </a:lnSpc>
                <a:spcBef>
                  <a:spcPct val="0"/>
                </a:spcBef>
                <a:spcAft>
                  <a:spcPct val="0"/>
                </a:spcAft>
              </a:pPr>
              <a:endParaRPr lang="en-US" sz="1399" dirty="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p:cNvSpPr txBox="1"/>
            <p:nvPr/>
          </p:nvSpPr>
          <p:spPr>
            <a:xfrm>
              <a:off x="1732100" y="4263036"/>
              <a:ext cx="1372713" cy="489284"/>
            </a:xfrm>
            <a:prstGeom prst="rect">
              <a:avLst/>
            </a:prstGeom>
            <a:noFill/>
          </p:spPr>
          <p:txBody>
            <a:bodyPr wrap="none" lIns="182831" tIns="146264" rIns="182831" bIns="146264" rtlCol="0">
              <a:spAutoFit/>
            </a:bodyPr>
            <a:lstStyle/>
            <a:p>
              <a:pPr defTabSz="932470">
                <a:lnSpc>
                  <a:spcPct val="90000"/>
                </a:lnSpc>
                <a:spcAft>
                  <a:spcPts val="600"/>
                </a:spcAft>
              </a:pPr>
              <a:r>
                <a:rPr lang="en-US" sz="1400" dirty="0">
                  <a:gradFill>
                    <a:gsLst>
                      <a:gs pos="2917">
                        <a:srgbClr val="FFFFFF"/>
                      </a:gs>
                      <a:gs pos="30000">
                        <a:srgbClr val="FFFFFF"/>
                      </a:gs>
                    </a:gsLst>
                    <a:lin ang="5400000" scaled="0"/>
                  </a:gradFill>
                </a:rPr>
                <a:t>OpsMgr DBs</a:t>
              </a:r>
            </a:p>
          </p:txBody>
        </p:sp>
        <p:grpSp>
          <p:nvGrpSpPr>
            <p:cNvPr id="16" name="Group 15"/>
            <p:cNvGrpSpPr/>
            <p:nvPr/>
          </p:nvGrpSpPr>
          <p:grpSpPr>
            <a:xfrm>
              <a:off x="199266" y="1941833"/>
              <a:ext cx="4221631" cy="577372"/>
              <a:chOff x="198437" y="2887662"/>
              <a:chExt cx="4222766" cy="577528"/>
            </a:xfrm>
          </p:grpSpPr>
          <p:sp>
            <p:nvSpPr>
              <p:cNvPr id="29" name="TextBox 28"/>
              <p:cNvSpPr txBox="1"/>
              <p:nvPr/>
            </p:nvSpPr>
            <p:spPr>
              <a:xfrm>
                <a:off x="535732" y="2892651"/>
                <a:ext cx="3885471" cy="572539"/>
              </a:xfrm>
              <a:prstGeom prst="rect">
                <a:avLst/>
              </a:prstGeom>
              <a:noFill/>
            </p:spPr>
            <p:txBody>
              <a:bodyPr wrap="none" lIns="182831" tIns="146264" rIns="182831" bIns="146264" rtlCol="0">
                <a:spAutoFit/>
              </a:bodyPr>
              <a:lstStyle/>
              <a:p>
                <a:pPr defTabSz="932470">
                  <a:lnSpc>
                    <a:spcPct val="90000"/>
                  </a:lnSpc>
                  <a:spcAft>
                    <a:spcPts val="600"/>
                  </a:spcAft>
                </a:pPr>
                <a:r>
                  <a:rPr lang="en-US" sz="2000" dirty="0">
                    <a:solidFill>
                      <a:srgbClr val="FFFFFF"/>
                    </a:solidFill>
                  </a:rPr>
                  <a:t>‘Multiple’ management groups</a:t>
                </a:r>
              </a:p>
            </p:txBody>
          </p:sp>
          <p:grpSp>
            <p:nvGrpSpPr>
              <p:cNvPr id="11" name="Group 10"/>
              <p:cNvGrpSpPr/>
              <p:nvPr/>
            </p:nvGrpSpPr>
            <p:grpSpPr>
              <a:xfrm>
                <a:off x="198437" y="2887662"/>
                <a:ext cx="476142" cy="544765"/>
                <a:chOff x="179495" y="2925443"/>
                <a:chExt cx="476142" cy="544765"/>
              </a:xfrm>
            </p:grpSpPr>
            <p:sp>
              <p:nvSpPr>
                <p:cNvPr id="63" name="Oval 62"/>
                <p:cNvSpPr/>
                <p:nvPr/>
              </p:nvSpPr>
              <p:spPr bwMode="auto">
                <a:xfrm>
                  <a:off x="179495" y="2963862"/>
                  <a:ext cx="476142" cy="44477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b="1" dirty="0">
                    <a:gradFill>
                      <a:gsLst>
                        <a:gs pos="0">
                          <a:srgbClr val="FFFFFF"/>
                        </a:gs>
                        <a:gs pos="100000">
                          <a:srgbClr val="FFFFFF"/>
                        </a:gs>
                      </a:gsLst>
                      <a:lin ang="5400000" scaled="0"/>
                    </a:gradFill>
                    <a:ea typeface="Segoe UI" pitchFamily="34" charset="0"/>
                    <a:cs typeface="Segoe UI" pitchFamily="34" charset="0"/>
                  </a:endParaRPr>
                </a:p>
              </p:txBody>
            </p:sp>
            <p:sp>
              <p:nvSpPr>
                <p:cNvPr id="64" name="TextBox 63"/>
                <p:cNvSpPr txBox="1"/>
                <p:nvPr/>
              </p:nvSpPr>
              <p:spPr>
                <a:xfrm>
                  <a:off x="214494" y="2925443"/>
                  <a:ext cx="294096" cy="544765"/>
                </a:xfrm>
                <a:prstGeom prst="rect">
                  <a:avLst/>
                </a:prstGeom>
                <a:noFill/>
              </p:spPr>
              <p:txBody>
                <a:bodyPr wrap="square" lIns="182831" tIns="146264" rIns="182831" bIns="146264" rtlCol="0">
                  <a:spAutoFit/>
                </a:bodyPr>
                <a:lstStyle/>
                <a:p>
                  <a:pPr defTabSz="932470">
                    <a:lnSpc>
                      <a:spcPct val="90000"/>
                    </a:lnSpc>
                    <a:spcAft>
                      <a:spcPts val="600"/>
                    </a:spcAft>
                  </a:pPr>
                  <a:r>
                    <a:rPr lang="en-US" b="1" dirty="0">
                      <a:gradFill>
                        <a:gsLst>
                          <a:gs pos="2917">
                            <a:srgbClr val="FFFFFF"/>
                          </a:gs>
                          <a:gs pos="30000">
                            <a:srgbClr val="FFFFFF"/>
                          </a:gs>
                        </a:gsLst>
                        <a:lin ang="5400000" scaled="0"/>
                      </a:gradFill>
                    </a:rPr>
                    <a:t>1</a:t>
                  </a:r>
                </a:p>
              </p:txBody>
            </p:sp>
          </p:grpSp>
        </p:grpSp>
        <p:grpSp>
          <p:nvGrpSpPr>
            <p:cNvPr id="15" name="Group 14"/>
            <p:cNvGrpSpPr/>
            <p:nvPr/>
          </p:nvGrpSpPr>
          <p:grpSpPr>
            <a:xfrm>
              <a:off x="1366579" y="4552049"/>
              <a:ext cx="2641662" cy="1070982"/>
              <a:chOff x="1570037" y="5554662"/>
              <a:chExt cx="2642374" cy="1071271"/>
            </a:xfrm>
          </p:grpSpPr>
          <p:grpSp>
            <p:nvGrpSpPr>
              <p:cNvPr id="66" name="Group 65"/>
              <p:cNvGrpSpPr/>
              <p:nvPr/>
            </p:nvGrpSpPr>
            <p:grpSpPr>
              <a:xfrm>
                <a:off x="1570037" y="5619497"/>
                <a:ext cx="476142" cy="544765"/>
                <a:chOff x="179495" y="2925443"/>
                <a:chExt cx="476142" cy="544765"/>
              </a:xfrm>
            </p:grpSpPr>
            <p:sp>
              <p:nvSpPr>
                <p:cNvPr id="84" name="Oval 83"/>
                <p:cNvSpPr/>
                <p:nvPr/>
              </p:nvSpPr>
              <p:spPr bwMode="auto">
                <a:xfrm>
                  <a:off x="179495" y="2963862"/>
                  <a:ext cx="476142" cy="44477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b="1" dirty="0">
                    <a:gradFill>
                      <a:gsLst>
                        <a:gs pos="0">
                          <a:srgbClr val="FFFFFF"/>
                        </a:gs>
                        <a:gs pos="100000">
                          <a:srgbClr val="FFFFFF"/>
                        </a:gs>
                      </a:gsLst>
                      <a:lin ang="5400000" scaled="0"/>
                    </a:gradFill>
                    <a:ea typeface="Segoe UI" pitchFamily="34" charset="0"/>
                    <a:cs typeface="Segoe UI" pitchFamily="34" charset="0"/>
                  </a:endParaRPr>
                </a:p>
              </p:txBody>
            </p:sp>
            <p:sp>
              <p:nvSpPr>
                <p:cNvPr id="85" name="TextBox 84"/>
                <p:cNvSpPr txBox="1"/>
                <p:nvPr/>
              </p:nvSpPr>
              <p:spPr>
                <a:xfrm>
                  <a:off x="214494" y="2925443"/>
                  <a:ext cx="294096" cy="544765"/>
                </a:xfrm>
                <a:prstGeom prst="rect">
                  <a:avLst/>
                </a:prstGeom>
                <a:noFill/>
              </p:spPr>
              <p:txBody>
                <a:bodyPr wrap="square" lIns="182831" tIns="146264" rIns="182831" bIns="146264" rtlCol="0">
                  <a:spAutoFit/>
                </a:bodyPr>
                <a:lstStyle/>
                <a:p>
                  <a:pPr defTabSz="932470">
                    <a:lnSpc>
                      <a:spcPct val="90000"/>
                    </a:lnSpc>
                    <a:spcAft>
                      <a:spcPts val="600"/>
                    </a:spcAft>
                  </a:pPr>
                  <a:r>
                    <a:rPr lang="en-US" b="1" dirty="0">
                      <a:gradFill>
                        <a:gsLst>
                          <a:gs pos="2917">
                            <a:srgbClr val="FFFFFF"/>
                          </a:gs>
                          <a:gs pos="30000">
                            <a:srgbClr val="FFFFFF"/>
                          </a:gs>
                        </a:gsLst>
                        <a:lin ang="5400000" scaled="0"/>
                      </a:gradFill>
                    </a:rPr>
                    <a:t>2</a:t>
                  </a:r>
                </a:p>
              </p:txBody>
            </p:sp>
          </p:grpSp>
          <p:sp>
            <p:nvSpPr>
              <p:cNvPr id="86" name="TextBox 85"/>
              <p:cNvSpPr txBox="1"/>
              <p:nvPr/>
            </p:nvSpPr>
            <p:spPr>
              <a:xfrm>
                <a:off x="1951037" y="5554662"/>
                <a:ext cx="2261374" cy="1071271"/>
              </a:xfrm>
              <a:prstGeom prst="rect">
                <a:avLst/>
              </a:prstGeom>
              <a:noFill/>
            </p:spPr>
            <p:txBody>
              <a:bodyPr wrap="square" lIns="182831" tIns="146264" rIns="182831" bIns="146264" rtlCol="0">
                <a:spAutoFit/>
              </a:bodyPr>
              <a:lstStyle/>
              <a:p>
                <a:pPr defTabSz="932470">
                  <a:lnSpc>
                    <a:spcPct val="90000"/>
                  </a:lnSpc>
                  <a:spcAft>
                    <a:spcPts val="600"/>
                  </a:spcAft>
                </a:pPr>
                <a:r>
                  <a:rPr lang="en-US" sz="1400" dirty="0">
                    <a:gradFill>
                      <a:gsLst>
                        <a:gs pos="2917">
                          <a:srgbClr val="FFFFFF"/>
                        </a:gs>
                        <a:gs pos="30000">
                          <a:srgbClr val="FFFFFF"/>
                        </a:gs>
                      </a:gsLst>
                      <a:lin ang="5400000" scaled="0"/>
                    </a:gradFill>
                  </a:rPr>
                  <a:t>Data being forward to Advisor </a:t>
                </a:r>
                <a:r>
                  <a:rPr lang="en-US" sz="1400" u="sng" dirty="0">
                    <a:gradFill>
                      <a:gsLst>
                        <a:gs pos="2917">
                          <a:srgbClr val="FFFFFF"/>
                        </a:gs>
                        <a:gs pos="30000">
                          <a:srgbClr val="FFFFFF"/>
                        </a:gs>
                      </a:gsLst>
                      <a:lin ang="5400000" scaled="0"/>
                    </a:gradFill>
                  </a:rPr>
                  <a:t>bypass</a:t>
                </a:r>
                <a:r>
                  <a:rPr lang="en-US" sz="1400" dirty="0">
                    <a:gradFill>
                      <a:gsLst>
                        <a:gs pos="2917">
                          <a:srgbClr val="FFFFFF"/>
                        </a:gs>
                        <a:gs pos="30000">
                          <a:srgbClr val="FFFFFF"/>
                        </a:gs>
                      </a:gsLst>
                      <a:lin ang="5400000" scaled="0"/>
                    </a:gradFill>
                  </a:rPr>
                  <a:t> on-premises databases; adds no load to them</a:t>
                </a:r>
              </a:p>
            </p:txBody>
          </p:sp>
        </p:grpSp>
        <p:pic>
          <p:nvPicPr>
            <p:cNvPr id="87" name="Picture 8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93161" y="3281980"/>
              <a:ext cx="390234" cy="390179"/>
            </a:xfrm>
            <a:prstGeom prst="rect">
              <a:avLst/>
            </a:prstGeom>
            <a:ln>
              <a:noFill/>
            </a:ln>
            <a:effectLst>
              <a:outerShdw blurRad="190500" algn="tl" rotWithShape="0">
                <a:srgbClr val="000000">
                  <a:alpha val="70000"/>
                </a:srgbClr>
              </a:outerShdw>
            </a:effectLst>
          </p:spPr>
        </p:pic>
        <p:sp>
          <p:nvSpPr>
            <p:cNvPr id="88" name="TextBox 87"/>
            <p:cNvSpPr txBox="1"/>
            <p:nvPr/>
          </p:nvSpPr>
          <p:spPr>
            <a:xfrm>
              <a:off x="3464624" y="3551964"/>
              <a:ext cx="853083" cy="683183"/>
            </a:xfrm>
            <a:prstGeom prst="rect">
              <a:avLst/>
            </a:prstGeom>
            <a:noFill/>
          </p:spPr>
          <p:txBody>
            <a:bodyPr wrap="square" lIns="182831" tIns="146264" rIns="182831" bIns="146264" rtlCol="0">
              <a:spAutoFit/>
            </a:bodyPr>
            <a:lstStyle/>
            <a:p>
              <a:pPr defTabSz="932470">
                <a:lnSpc>
                  <a:spcPct val="90000"/>
                </a:lnSpc>
                <a:spcAft>
                  <a:spcPts val="600"/>
                </a:spcAft>
              </a:pPr>
              <a:r>
                <a:rPr lang="en-US" sz="1400" dirty="0">
                  <a:gradFill>
                    <a:gsLst>
                      <a:gs pos="2917">
                        <a:srgbClr val="FFFFFF"/>
                      </a:gs>
                      <a:gs pos="30000">
                        <a:srgbClr val="FFFFFF"/>
                      </a:gs>
                    </a:gsLst>
                    <a:lin ang="5400000" scaled="0"/>
                  </a:gradFill>
                </a:rPr>
                <a:t>Proxy </a:t>
              </a:r>
              <a:br>
                <a:rPr lang="en-US" sz="1400" dirty="0">
                  <a:gradFill>
                    <a:gsLst>
                      <a:gs pos="2917">
                        <a:srgbClr val="FFFFFF"/>
                      </a:gs>
                      <a:gs pos="30000">
                        <a:srgbClr val="FFFFFF"/>
                      </a:gs>
                    </a:gsLst>
                    <a:lin ang="5400000" scaled="0"/>
                  </a:gradFill>
                </a:rPr>
              </a:br>
              <a:r>
                <a:rPr lang="en-US" sz="1400" dirty="0">
                  <a:gradFill>
                    <a:gsLst>
                      <a:gs pos="2917">
                        <a:srgbClr val="FFFFFF"/>
                      </a:gs>
                      <a:gs pos="30000">
                        <a:srgbClr val="FFFFFF"/>
                      </a:gs>
                    </a:gsLst>
                    <a:lin ang="5400000" scaled="0"/>
                  </a:gradFill>
                </a:rPr>
                <a:t>server</a:t>
              </a:r>
            </a:p>
          </p:txBody>
        </p:sp>
        <p:cxnSp>
          <p:nvCxnSpPr>
            <p:cNvPr id="93" name="Straight Arrow Connector 92"/>
            <p:cNvCxnSpPr>
              <a:stCxn id="24" idx="3"/>
              <a:endCxn id="87" idx="1"/>
            </p:cNvCxnSpPr>
            <p:nvPr/>
          </p:nvCxnSpPr>
          <p:spPr>
            <a:xfrm flipV="1">
              <a:off x="2592937" y="3477070"/>
              <a:ext cx="1100224" cy="8407"/>
            </a:xfrm>
            <a:prstGeom prst="straightConnector1">
              <a:avLst/>
            </a:prstGeom>
            <a:ln w="381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94" name="Picture 9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6343" y="6270294"/>
              <a:ext cx="390234" cy="390179"/>
            </a:xfrm>
            <a:prstGeom prst="rect">
              <a:avLst/>
            </a:prstGeom>
            <a:ln>
              <a:noFill/>
            </a:ln>
            <a:effectLst>
              <a:outerShdw blurRad="190500" algn="tl" rotWithShape="0">
                <a:srgbClr val="000000">
                  <a:alpha val="70000"/>
                </a:srgbClr>
              </a:outerShdw>
            </a:effectLst>
          </p:spPr>
        </p:pic>
        <p:pic>
          <p:nvPicPr>
            <p:cNvPr id="95" name="Picture 9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51460" y="6146921"/>
              <a:ext cx="390234" cy="390179"/>
            </a:xfrm>
            <a:prstGeom prst="rect">
              <a:avLst/>
            </a:prstGeom>
            <a:ln>
              <a:noFill/>
            </a:ln>
            <a:effectLst>
              <a:outerShdw blurRad="190500" algn="tl" rotWithShape="0">
                <a:srgbClr val="000000">
                  <a:alpha val="70000"/>
                </a:srgbClr>
              </a:outerShdw>
            </a:effectLst>
          </p:spPr>
        </p:pic>
        <p:pic>
          <p:nvPicPr>
            <p:cNvPr id="96" name="Picture 9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27904" y="6051037"/>
              <a:ext cx="390234" cy="390179"/>
            </a:xfrm>
            <a:prstGeom prst="rect">
              <a:avLst/>
            </a:prstGeom>
            <a:ln>
              <a:noFill/>
            </a:ln>
            <a:effectLst>
              <a:outerShdw blurRad="190500" algn="tl" rotWithShape="0">
                <a:srgbClr val="000000">
                  <a:alpha val="70000"/>
                </a:srgbClr>
              </a:outerShdw>
            </a:effectLst>
          </p:spPr>
        </p:pic>
        <p:sp>
          <p:nvSpPr>
            <p:cNvPr id="97" name="TextBox 96"/>
            <p:cNvSpPr txBox="1"/>
            <p:nvPr/>
          </p:nvSpPr>
          <p:spPr>
            <a:xfrm>
              <a:off x="427806" y="5580913"/>
              <a:ext cx="923872" cy="489284"/>
            </a:xfrm>
            <a:prstGeom prst="rect">
              <a:avLst/>
            </a:prstGeom>
            <a:noFill/>
          </p:spPr>
          <p:txBody>
            <a:bodyPr wrap="none" lIns="182831" tIns="146264" rIns="182831" bIns="146264" rtlCol="0">
              <a:spAutoFit/>
            </a:bodyPr>
            <a:lstStyle/>
            <a:p>
              <a:pPr defTabSz="932470">
                <a:lnSpc>
                  <a:spcPct val="90000"/>
                </a:lnSpc>
                <a:spcAft>
                  <a:spcPts val="600"/>
                </a:spcAft>
              </a:pPr>
              <a:r>
                <a:rPr lang="en-US" sz="1400" dirty="0">
                  <a:gradFill>
                    <a:gsLst>
                      <a:gs pos="2917">
                        <a:srgbClr val="FFFFFF"/>
                      </a:gs>
                      <a:gs pos="30000">
                        <a:srgbClr val="FFFFFF"/>
                      </a:gs>
                    </a:gsLst>
                    <a:lin ang="5400000" scaled="0"/>
                  </a:gradFill>
                </a:rPr>
                <a:t>Agents</a:t>
              </a:r>
            </a:p>
          </p:txBody>
        </p:sp>
        <p:cxnSp>
          <p:nvCxnSpPr>
            <p:cNvPr id="18" name="Elbow Connector 17"/>
            <p:cNvCxnSpPr>
              <a:cxnSpLocks/>
              <a:stCxn id="96" idx="3"/>
              <a:endCxn id="88" idx="2"/>
            </p:cNvCxnSpPr>
            <p:nvPr/>
          </p:nvCxnSpPr>
          <p:spPr>
            <a:xfrm flipV="1">
              <a:off x="1418138" y="4235147"/>
              <a:ext cx="2473028" cy="2010980"/>
            </a:xfrm>
            <a:prstGeom prst="bentConnector2">
              <a:avLst/>
            </a:prstGeom>
            <a:ln w="381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9" name="Group 98"/>
            <p:cNvGrpSpPr/>
            <p:nvPr/>
          </p:nvGrpSpPr>
          <p:grpSpPr>
            <a:xfrm>
              <a:off x="1603138" y="5498874"/>
              <a:ext cx="2380501" cy="877082"/>
              <a:chOff x="7553416" y="475021"/>
              <a:chExt cx="2381142" cy="877320"/>
            </a:xfrm>
          </p:grpSpPr>
          <p:sp>
            <p:nvSpPr>
              <p:cNvPr id="101" name="TextBox 100"/>
              <p:cNvSpPr txBox="1"/>
              <p:nvPr/>
            </p:nvSpPr>
            <p:spPr>
              <a:xfrm>
                <a:off x="7970125" y="475021"/>
                <a:ext cx="1964433" cy="877320"/>
              </a:xfrm>
              <a:prstGeom prst="rect">
                <a:avLst/>
              </a:prstGeom>
              <a:noFill/>
            </p:spPr>
            <p:txBody>
              <a:bodyPr wrap="square" lIns="182831" tIns="146264" rIns="182831" bIns="146264" rtlCol="0">
                <a:spAutoFit/>
              </a:bodyPr>
              <a:lstStyle/>
              <a:p>
                <a:pPr defTabSz="932470">
                  <a:lnSpc>
                    <a:spcPct val="90000"/>
                  </a:lnSpc>
                  <a:spcAft>
                    <a:spcPts val="600"/>
                  </a:spcAft>
                </a:pPr>
                <a:r>
                  <a:rPr lang="en-US" sz="1400" dirty="0">
                    <a:gradFill>
                      <a:gsLst>
                        <a:gs pos="2917">
                          <a:srgbClr val="FFFFFF"/>
                        </a:gs>
                        <a:gs pos="30000">
                          <a:srgbClr val="FFFFFF"/>
                        </a:gs>
                      </a:gsLst>
                      <a:lin ang="5400000" scaled="0"/>
                    </a:gradFill>
                  </a:rPr>
                  <a:t>Agents directly connecting to Op Insights</a:t>
                </a:r>
              </a:p>
            </p:txBody>
          </p:sp>
          <p:grpSp>
            <p:nvGrpSpPr>
              <p:cNvPr id="102" name="Group 101"/>
              <p:cNvGrpSpPr/>
              <p:nvPr/>
            </p:nvGrpSpPr>
            <p:grpSpPr>
              <a:xfrm>
                <a:off x="7553416" y="568274"/>
                <a:ext cx="476142" cy="571298"/>
                <a:chOff x="7152964" y="1551219"/>
                <a:chExt cx="476142" cy="571298"/>
              </a:xfrm>
            </p:grpSpPr>
            <p:sp>
              <p:nvSpPr>
                <p:cNvPr id="103" name="Oval 102"/>
                <p:cNvSpPr/>
                <p:nvPr/>
              </p:nvSpPr>
              <p:spPr bwMode="auto">
                <a:xfrm>
                  <a:off x="7152964" y="1677739"/>
                  <a:ext cx="476142" cy="44477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b="1" dirty="0">
                    <a:gradFill>
                      <a:gsLst>
                        <a:gs pos="0">
                          <a:srgbClr val="FFFFFF"/>
                        </a:gs>
                        <a:gs pos="100000">
                          <a:srgbClr val="FFFFFF"/>
                        </a:gs>
                      </a:gsLst>
                      <a:lin ang="5400000" scaled="0"/>
                    </a:gradFill>
                    <a:ea typeface="Segoe UI" pitchFamily="34" charset="0"/>
                    <a:cs typeface="Segoe UI" pitchFamily="34" charset="0"/>
                  </a:endParaRPr>
                </a:p>
              </p:txBody>
            </p:sp>
            <p:sp>
              <p:nvSpPr>
                <p:cNvPr id="104" name="TextBox 103"/>
                <p:cNvSpPr txBox="1"/>
                <p:nvPr/>
              </p:nvSpPr>
              <p:spPr>
                <a:xfrm>
                  <a:off x="7187963" y="1551219"/>
                  <a:ext cx="294096" cy="544765"/>
                </a:xfrm>
                <a:prstGeom prst="rect">
                  <a:avLst/>
                </a:prstGeom>
                <a:noFill/>
              </p:spPr>
              <p:txBody>
                <a:bodyPr wrap="square" lIns="182831" tIns="146264" rIns="182831" bIns="146264" rtlCol="0">
                  <a:spAutoFit/>
                </a:bodyPr>
                <a:lstStyle/>
                <a:p>
                  <a:pPr defTabSz="932470">
                    <a:lnSpc>
                      <a:spcPct val="90000"/>
                    </a:lnSpc>
                    <a:spcAft>
                      <a:spcPts val="600"/>
                    </a:spcAft>
                  </a:pPr>
                  <a:r>
                    <a:rPr lang="en-US" b="1" dirty="0">
                      <a:gradFill>
                        <a:gsLst>
                          <a:gs pos="2917">
                            <a:srgbClr val="FFFFFF"/>
                          </a:gs>
                          <a:gs pos="30000">
                            <a:srgbClr val="FFFFFF"/>
                          </a:gs>
                        </a:gsLst>
                        <a:lin ang="5400000" scaled="0"/>
                      </a:gradFill>
                    </a:rPr>
                    <a:t>3</a:t>
                  </a:r>
                </a:p>
              </p:txBody>
            </p:sp>
          </p:grpSp>
        </p:grpSp>
      </p:grpSp>
    </p:spTree>
    <p:extLst>
      <p:ext uri="{BB962C8B-B14F-4D97-AF65-F5344CB8AC3E}">
        <p14:creationId xmlns:p14="http://schemas.microsoft.com/office/powerpoint/2010/main" val="212162907"/>
      </p:ext>
    </p:extLst>
  </p:cSld>
  <p:clrMapOvr>
    <a:masterClrMapping/>
  </p:clrMapOvr>
  <p:transition spd="slow">
    <p:push/>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3651" y="1135062"/>
            <a:ext cx="11488793" cy="338554"/>
          </a:xfrm>
          <a:prstGeom prst="rect">
            <a:avLst/>
          </a:prstGeom>
        </p:spPr>
        <p:txBody>
          <a:bodyPr wrap="square">
            <a:spAutoFit/>
          </a:bodyPr>
          <a:lstStyle/>
          <a:p>
            <a:pPr defTabSz="932597"/>
            <a:r>
              <a:rPr lang="en-US" sz="1600" dirty="0">
                <a:solidFill>
                  <a:srgbClr val="000000">
                    <a:lumMod val="65000"/>
                    <a:lumOff val="35000"/>
                  </a:srgbClr>
                </a:solidFill>
                <a:latin typeface="Segoe UI" panose="020B0502040204020203" pitchFamily="34" charset="0"/>
                <a:cs typeface="Segoe UI" panose="020B0502040204020203" pitchFamily="34" charset="0"/>
              </a:rPr>
              <a:t>OMS App available in Windows, Android, and iOS. Good for simple queries.</a:t>
            </a:r>
          </a:p>
        </p:txBody>
      </p:sp>
      <p:sp>
        <p:nvSpPr>
          <p:cNvPr id="28" name="Title 16">
            <a:extLst>
              <a:ext uri="{FF2B5EF4-FFF2-40B4-BE49-F238E27FC236}">
                <a16:creationId xmlns:a16="http://schemas.microsoft.com/office/drawing/2014/main" id="{4C6EC98C-08B7-41C3-AEB5-B7FDF82A342F}"/>
              </a:ext>
            </a:extLst>
          </p:cNvPr>
          <p:cNvSpPr>
            <a:spLocks noGrp="1"/>
          </p:cNvSpPr>
          <p:nvPr>
            <p:ph type="title"/>
          </p:nvPr>
        </p:nvSpPr>
        <p:spPr>
          <a:xfrm>
            <a:off x="366169" y="295278"/>
            <a:ext cx="11702551" cy="917575"/>
          </a:xfrm>
        </p:spPr>
        <p:txBody>
          <a:bodyPr/>
          <a:lstStyle/>
          <a:p>
            <a:r>
              <a:rPr lang="en-US" dirty="0"/>
              <a:t>OMS Mobile App</a:t>
            </a:r>
          </a:p>
        </p:txBody>
      </p:sp>
      <p:pic>
        <p:nvPicPr>
          <p:cNvPr id="3" name="Picture 2">
            <a:extLst>
              <a:ext uri="{FF2B5EF4-FFF2-40B4-BE49-F238E27FC236}">
                <a16:creationId xmlns:a16="http://schemas.microsoft.com/office/drawing/2014/main" id="{7700340F-929D-4EF3-AB81-FD79D9C8AAD7}"/>
              </a:ext>
            </a:extLst>
          </p:cNvPr>
          <p:cNvPicPr>
            <a:picLocks noChangeAspect="1"/>
          </p:cNvPicPr>
          <p:nvPr/>
        </p:nvPicPr>
        <p:blipFill>
          <a:blip r:embed="rId3"/>
          <a:stretch>
            <a:fillRect/>
          </a:stretch>
        </p:blipFill>
        <p:spPr>
          <a:xfrm>
            <a:off x="807244" y="1668462"/>
            <a:ext cx="10601325" cy="4724400"/>
          </a:xfrm>
          <a:prstGeom prst="rect">
            <a:avLst/>
          </a:prstGeom>
        </p:spPr>
      </p:pic>
    </p:spTree>
    <p:extLst>
      <p:ext uri="{BB962C8B-B14F-4D97-AF65-F5344CB8AC3E}">
        <p14:creationId xmlns:p14="http://schemas.microsoft.com/office/powerpoint/2010/main" val="359279122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3047" y="1212853"/>
            <a:ext cx="11488793" cy="830997"/>
          </a:xfrm>
          <a:prstGeom prst="rect">
            <a:avLst/>
          </a:prstGeom>
        </p:spPr>
        <p:txBody>
          <a:bodyPr wrap="square">
            <a:spAutoFit/>
          </a:bodyPr>
          <a:lstStyle/>
          <a:p>
            <a:pPr defTabSz="932597"/>
            <a:r>
              <a:rPr lang="en-US" sz="1600" dirty="0">
                <a:solidFill>
                  <a:srgbClr val="000000">
                    <a:lumMod val="65000"/>
                    <a:lumOff val="35000"/>
                  </a:srgbClr>
                </a:solidFill>
                <a:latin typeface="Segoe UI" panose="020B0502040204020203" pitchFamily="34" charset="0"/>
                <a:cs typeface="Segoe UI" panose="020B0502040204020203" pitchFamily="34" charset="0"/>
              </a:rPr>
              <a:t>Complete with metrics visualized in line charts, distributions of event levels for my service, and the amount of data getting for both types of events. Each visualization can drill down into OMS Log search.</a:t>
            </a:r>
          </a:p>
          <a:p>
            <a:pPr defTabSz="932597"/>
            <a:endParaRPr lang="en-US" sz="1600" dirty="0">
              <a:solidFill>
                <a:srgbClr val="000000">
                  <a:lumMod val="65000"/>
                  <a:lumOff val="35000"/>
                </a:srgbClr>
              </a:solidFill>
              <a:latin typeface="Segoe UI" panose="020B0502040204020203" pitchFamily="34" charset="0"/>
              <a:cs typeface="Segoe UI" panose="020B0502040204020203" pitchFamily="34" charset="0"/>
            </a:endParaRPr>
          </a:p>
        </p:txBody>
      </p:sp>
      <p:pic>
        <p:nvPicPr>
          <p:cNvPr id="2050" name="Picture 2" descr="Screenshot of a customized view.">
            <a:hlinkClick r:id="rId3"/>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31044" y="2430462"/>
            <a:ext cx="10591800" cy="4106744"/>
          </a:xfrm>
          <a:prstGeom prst="rect">
            <a:avLst/>
          </a:prstGeom>
          <a:extLst>
            <a:ext uri="{909E8E84-426E-40DD-AFC4-6F175D3DCCD1}">
              <a14:hiddenFill xmlns:a14="http://schemas.microsoft.com/office/drawing/2010/main">
                <a:solidFill>
                  <a:srgbClr val="FFFFFF"/>
                </a:solidFill>
              </a14:hiddenFill>
            </a:ext>
          </a:extLst>
        </p:spPr>
      </p:pic>
      <p:sp>
        <p:nvSpPr>
          <p:cNvPr id="28" name="Title 16">
            <a:extLst>
              <a:ext uri="{FF2B5EF4-FFF2-40B4-BE49-F238E27FC236}">
                <a16:creationId xmlns:a16="http://schemas.microsoft.com/office/drawing/2014/main" id="{4C6EC98C-08B7-41C3-AEB5-B7FDF82A342F}"/>
              </a:ext>
            </a:extLst>
          </p:cNvPr>
          <p:cNvSpPr>
            <a:spLocks noGrp="1"/>
          </p:cNvSpPr>
          <p:nvPr>
            <p:ph type="title"/>
          </p:nvPr>
        </p:nvSpPr>
        <p:spPr>
          <a:xfrm>
            <a:off x="366169" y="295278"/>
            <a:ext cx="11702551" cy="917575"/>
          </a:xfrm>
        </p:spPr>
        <p:txBody>
          <a:bodyPr/>
          <a:lstStyle/>
          <a:p>
            <a:r>
              <a:rPr lang="en-US" dirty="0"/>
              <a:t>View Designer</a:t>
            </a:r>
          </a:p>
        </p:txBody>
      </p:sp>
    </p:spTree>
    <p:extLst>
      <p:ext uri="{BB962C8B-B14F-4D97-AF65-F5344CB8AC3E}">
        <p14:creationId xmlns:p14="http://schemas.microsoft.com/office/powerpoint/2010/main" val="397465020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Log Analytics</a:t>
            </a:r>
          </a:p>
        </p:txBody>
      </p:sp>
    </p:spTree>
    <p:extLst>
      <p:ext uri="{BB962C8B-B14F-4D97-AF65-F5344CB8AC3E}">
        <p14:creationId xmlns:p14="http://schemas.microsoft.com/office/powerpoint/2010/main" val="225093049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0"/>
            <a:r>
              <a:rPr lang="en-US" dirty="0"/>
              <a:t>Log Analytics Search Page</a:t>
            </a:r>
          </a:p>
        </p:txBody>
      </p:sp>
      <p:pic>
        <p:nvPicPr>
          <p:cNvPr id="4" name="Picture 3">
            <a:extLst>
              <a:ext uri="{FF2B5EF4-FFF2-40B4-BE49-F238E27FC236}">
                <a16:creationId xmlns:a16="http://schemas.microsoft.com/office/drawing/2014/main" id="{237176A7-FA72-433F-94A7-597FF930F5E9}"/>
              </a:ext>
            </a:extLst>
          </p:cNvPr>
          <p:cNvPicPr>
            <a:picLocks noChangeAspect="1"/>
          </p:cNvPicPr>
          <p:nvPr/>
        </p:nvPicPr>
        <p:blipFill>
          <a:blip r:embed="rId3"/>
          <a:stretch>
            <a:fillRect/>
          </a:stretch>
        </p:blipFill>
        <p:spPr>
          <a:xfrm>
            <a:off x="1416844" y="1287462"/>
            <a:ext cx="9372600" cy="4971070"/>
          </a:xfrm>
          <a:prstGeom prst="rect">
            <a:avLst/>
          </a:prstGeom>
        </p:spPr>
      </p:pic>
    </p:spTree>
    <p:extLst>
      <p:ext uri="{BB962C8B-B14F-4D97-AF65-F5344CB8AC3E}">
        <p14:creationId xmlns:p14="http://schemas.microsoft.com/office/powerpoint/2010/main" val="155438239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0"/>
            <a:r>
              <a:rPr lang="en-US" dirty="0"/>
              <a:t>Log Analytics Search Query Language</a:t>
            </a:r>
          </a:p>
        </p:txBody>
      </p:sp>
      <p:pic>
        <p:nvPicPr>
          <p:cNvPr id="2" name="Picture 1">
            <a:extLst>
              <a:ext uri="{FF2B5EF4-FFF2-40B4-BE49-F238E27FC236}">
                <a16:creationId xmlns:a16="http://schemas.microsoft.com/office/drawing/2014/main" id="{D12BF8C3-303B-4B17-824C-179D3D8D974B}"/>
              </a:ext>
            </a:extLst>
          </p:cNvPr>
          <p:cNvPicPr>
            <a:picLocks noChangeAspect="1"/>
          </p:cNvPicPr>
          <p:nvPr/>
        </p:nvPicPr>
        <p:blipFill>
          <a:blip r:embed="rId3"/>
          <a:stretch>
            <a:fillRect/>
          </a:stretch>
        </p:blipFill>
        <p:spPr>
          <a:xfrm>
            <a:off x="511969" y="1439862"/>
            <a:ext cx="11410950" cy="4867275"/>
          </a:xfrm>
          <a:prstGeom prst="rect">
            <a:avLst/>
          </a:prstGeom>
        </p:spPr>
      </p:pic>
    </p:spTree>
    <p:extLst>
      <p:ext uri="{BB962C8B-B14F-4D97-AF65-F5344CB8AC3E}">
        <p14:creationId xmlns:p14="http://schemas.microsoft.com/office/powerpoint/2010/main" val="3491019558"/>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OMS Alerts</a:t>
            </a:r>
          </a:p>
        </p:txBody>
      </p:sp>
    </p:spTree>
    <p:extLst>
      <p:ext uri="{BB962C8B-B14F-4D97-AF65-F5344CB8AC3E}">
        <p14:creationId xmlns:p14="http://schemas.microsoft.com/office/powerpoint/2010/main" val="32707549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Monitoring sources</a:t>
            </a:r>
          </a:p>
        </p:txBody>
      </p:sp>
      <p:pic>
        <p:nvPicPr>
          <p:cNvPr id="2" name="Picture 1"/>
          <p:cNvPicPr>
            <a:picLocks noChangeAspect="1"/>
          </p:cNvPicPr>
          <p:nvPr/>
        </p:nvPicPr>
        <p:blipFill>
          <a:blip r:embed="rId3"/>
          <a:stretch>
            <a:fillRect/>
          </a:stretch>
        </p:blipFill>
        <p:spPr>
          <a:xfrm>
            <a:off x="4236244" y="1304569"/>
            <a:ext cx="7431250" cy="4926451"/>
          </a:xfrm>
          <a:prstGeom prst="rect">
            <a:avLst/>
          </a:prstGeom>
        </p:spPr>
      </p:pic>
      <p:sp>
        <p:nvSpPr>
          <p:cNvPr id="7" name="Text Placeholder 3"/>
          <p:cNvSpPr txBox="1">
            <a:spLocks/>
          </p:cNvSpPr>
          <p:nvPr/>
        </p:nvSpPr>
        <p:spPr>
          <a:xfrm>
            <a:off x="366169" y="1212851"/>
            <a:ext cx="3870075" cy="1637371"/>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Non-compute</a:t>
            </a:r>
          </a:p>
          <a:p>
            <a:pPr marL="342900" lvl="1" indent="-342900" fontAlgn="ctr"/>
            <a:r>
              <a:rPr lang="en-US" dirty="0"/>
              <a:t>Activity Logs (formerly called Audit or Operational Logs)</a:t>
            </a:r>
          </a:p>
          <a:p>
            <a:pPr lvl="1"/>
            <a:endParaRPr lang="en-US" dirty="0"/>
          </a:p>
        </p:txBody>
      </p:sp>
    </p:spTree>
    <p:extLst>
      <p:ext uri="{BB962C8B-B14F-4D97-AF65-F5344CB8AC3E}">
        <p14:creationId xmlns:p14="http://schemas.microsoft.com/office/powerpoint/2010/main" val="1279127680"/>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bwMode="auto">
          <a:xfrm>
            <a:off x="366169" y="1058862"/>
            <a:ext cx="7386405" cy="564528"/>
          </a:xfrm>
          <a:prstGeom prst="rect">
            <a:avLst/>
          </a:prstGeom>
          <a:no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49175" tIns="186468" rIns="46616" bIns="190901"/>
          <a:lstStyle/>
          <a:p>
            <a:pPr defTabSz="931577" fontAlgn="base">
              <a:spcBef>
                <a:spcPct val="0"/>
              </a:spcBef>
              <a:spcAft>
                <a:spcPts val="600"/>
              </a:spcAft>
              <a:defRPr/>
            </a:pPr>
            <a:r>
              <a:rPr lang="en-US" dirty="0">
                <a:solidFill>
                  <a:srgbClr val="505050"/>
                </a:solidFill>
                <a:latin typeface="Segoe UI" panose="020B0502040204020203" pitchFamily="34" charset="0"/>
                <a:cs typeface="Segoe UI" panose="020B0502040204020203" pitchFamily="34" charset="0"/>
              </a:rPr>
              <a:t>Create alerts on queries from Log Analytics</a:t>
            </a:r>
          </a:p>
        </p:txBody>
      </p:sp>
      <p:pic>
        <p:nvPicPr>
          <p:cNvPr id="8" name="Picture 7"/>
          <p:cNvPicPr>
            <a:picLocks noChangeAspect="1"/>
          </p:cNvPicPr>
          <p:nvPr/>
        </p:nvPicPr>
        <p:blipFill>
          <a:blip r:embed="rId3"/>
          <a:stretch>
            <a:fillRect/>
          </a:stretch>
        </p:blipFill>
        <p:spPr>
          <a:xfrm>
            <a:off x="1416844" y="1623390"/>
            <a:ext cx="9144000" cy="5043844"/>
          </a:xfrm>
          <a:prstGeom prst="rect">
            <a:avLst/>
          </a:prstGeom>
        </p:spPr>
      </p:pic>
      <p:sp>
        <p:nvSpPr>
          <p:cNvPr id="29" name="Title 2">
            <a:extLst>
              <a:ext uri="{FF2B5EF4-FFF2-40B4-BE49-F238E27FC236}">
                <a16:creationId xmlns:a16="http://schemas.microsoft.com/office/drawing/2014/main" id="{1B38D43E-4E3E-400F-AC5E-7779FBBF3553}"/>
              </a:ext>
            </a:extLst>
          </p:cNvPr>
          <p:cNvSpPr>
            <a:spLocks noGrp="1"/>
          </p:cNvSpPr>
          <p:nvPr>
            <p:ph type="title"/>
          </p:nvPr>
        </p:nvSpPr>
        <p:spPr>
          <a:xfrm>
            <a:off x="366169" y="295278"/>
            <a:ext cx="11702551" cy="917575"/>
          </a:xfrm>
        </p:spPr>
        <p:txBody>
          <a:bodyPr/>
          <a:lstStyle/>
          <a:p>
            <a:pPr lvl="0"/>
            <a:r>
              <a:rPr lang="en-US" dirty="0"/>
              <a:t>Alerts</a:t>
            </a:r>
          </a:p>
        </p:txBody>
      </p:sp>
    </p:spTree>
    <p:extLst>
      <p:ext uri="{BB962C8B-B14F-4D97-AF65-F5344CB8AC3E}">
        <p14:creationId xmlns:p14="http://schemas.microsoft.com/office/powerpoint/2010/main" val="1137378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81010" y="1516062"/>
            <a:ext cx="8019992" cy="4572000"/>
          </a:xfrm>
          <a:prstGeom prst="rect">
            <a:avLst/>
          </a:prstGeom>
        </p:spPr>
      </p:pic>
      <p:sp>
        <p:nvSpPr>
          <p:cNvPr id="27" name="Title 2">
            <a:extLst>
              <a:ext uri="{FF2B5EF4-FFF2-40B4-BE49-F238E27FC236}">
                <a16:creationId xmlns:a16="http://schemas.microsoft.com/office/drawing/2014/main" id="{F79E8047-5A90-4B7C-AD9C-A226FB959FF7}"/>
              </a:ext>
            </a:extLst>
          </p:cNvPr>
          <p:cNvSpPr>
            <a:spLocks noGrp="1"/>
          </p:cNvSpPr>
          <p:nvPr>
            <p:ph type="title"/>
          </p:nvPr>
        </p:nvSpPr>
        <p:spPr>
          <a:xfrm>
            <a:off x="366169" y="295278"/>
            <a:ext cx="11702551" cy="917575"/>
          </a:xfrm>
        </p:spPr>
        <p:txBody>
          <a:bodyPr/>
          <a:lstStyle/>
          <a:p>
            <a:pPr lvl="0"/>
            <a:r>
              <a:rPr lang="en-US" dirty="0"/>
              <a:t>Enable the Alert Management Solution</a:t>
            </a:r>
          </a:p>
        </p:txBody>
      </p:sp>
      <p:sp>
        <p:nvSpPr>
          <p:cNvPr id="28" name="Rectangle 27">
            <a:extLst>
              <a:ext uri="{FF2B5EF4-FFF2-40B4-BE49-F238E27FC236}">
                <a16:creationId xmlns:a16="http://schemas.microsoft.com/office/drawing/2014/main" id="{A7B234A0-FD9F-4F56-B0E5-4FC4274CC27D}"/>
              </a:ext>
            </a:extLst>
          </p:cNvPr>
          <p:cNvSpPr/>
          <p:nvPr/>
        </p:nvSpPr>
        <p:spPr>
          <a:xfrm>
            <a:off x="-1" y="1473140"/>
            <a:ext cx="3779045" cy="2862322"/>
          </a:xfrm>
          <a:prstGeom prst="rect">
            <a:avLst/>
          </a:prstGeom>
        </p:spPr>
        <p:txBody>
          <a:bodyPr wrap="square">
            <a:spAutoFit/>
          </a:bodyPr>
          <a:lstStyle/>
          <a:p>
            <a:pPr marL="653526" indent="-342900" defTabSz="621684">
              <a:buFont typeface="Arial" panose="020B0604020202020204" pitchFamily="34" charset="0"/>
              <a:buChar char="•"/>
            </a:pPr>
            <a:r>
              <a:rPr lang="en-US" sz="2000" dirty="0">
                <a:latin typeface="+mj-lt"/>
              </a:rPr>
              <a:t>Solution available in the Solutions gallery for alerts management.</a:t>
            </a:r>
          </a:p>
          <a:p>
            <a:pPr marL="653526" indent="-342900" defTabSz="621684">
              <a:buFont typeface="Arial" panose="020B0604020202020204" pitchFamily="34" charset="0"/>
              <a:buChar char="•"/>
            </a:pPr>
            <a:r>
              <a:rPr lang="en-US" sz="2000" dirty="0">
                <a:latin typeface="+mj-lt"/>
              </a:rPr>
              <a:t>Provides consolidated view of all alerts.</a:t>
            </a:r>
          </a:p>
          <a:p>
            <a:pPr marL="653526" indent="-342900" defTabSz="621684">
              <a:buFont typeface="Arial" panose="020B0604020202020204" pitchFamily="34" charset="0"/>
              <a:buChar char="•"/>
            </a:pPr>
            <a:r>
              <a:rPr lang="en-US" sz="2000" dirty="0">
                <a:latin typeface="+mj-lt"/>
              </a:rPr>
              <a:t>OMS+ SCOM alerts in a single-view pane</a:t>
            </a:r>
          </a:p>
          <a:p>
            <a:pPr marL="653526" indent="-342900" defTabSz="621684">
              <a:buFont typeface="Arial" panose="020B0604020202020204" pitchFamily="34" charset="0"/>
              <a:buChar char="•"/>
            </a:pPr>
            <a:r>
              <a:rPr lang="en-US" sz="2000" dirty="0">
                <a:latin typeface="+mj-lt"/>
              </a:rPr>
              <a:t>Immediately from OMS, 3 minutes for SCOM</a:t>
            </a:r>
            <a:endParaRPr lang="en-US" sz="2800" dirty="0">
              <a:latin typeface="+mj-lt"/>
            </a:endParaRPr>
          </a:p>
        </p:txBody>
      </p:sp>
    </p:spTree>
    <p:extLst>
      <p:ext uri="{BB962C8B-B14F-4D97-AF65-F5344CB8AC3E}">
        <p14:creationId xmlns:p14="http://schemas.microsoft.com/office/powerpoint/2010/main" val="360260521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lvl="0"/>
            <a:r>
              <a:rPr lang="en-US" dirty="0"/>
              <a:t>Query Features</a:t>
            </a:r>
          </a:p>
        </p:txBody>
      </p:sp>
      <p:pic>
        <p:nvPicPr>
          <p:cNvPr id="4" name="Picture 3">
            <a:extLst>
              <a:ext uri="{FF2B5EF4-FFF2-40B4-BE49-F238E27FC236}">
                <a16:creationId xmlns:a16="http://schemas.microsoft.com/office/drawing/2014/main" id="{F177E69D-E74F-4B4C-AD2B-073816B4CF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1368" y="1668462"/>
            <a:ext cx="6706678" cy="3581400"/>
          </a:xfrm>
          <a:prstGeom prst="rect">
            <a:avLst/>
          </a:prstGeom>
        </p:spPr>
      </p:pic>
      <p:pic>
        <p:nvPicPr>
          <p:cNvPr id="5" name="Picture 4">
            <a:extLst>
              <a:ext uri="{FF2B5EF4-FFF2-40B4-BE49-F238E27FC236}">
                <a16:creationId xmlns:a16="http://schemas.microsoft.com/office/drawing/2014/main" id="{BDD7140C-ED05-4245-972D-1E8A8DDF87CF}"/>
              </a:ext>
            </a:extLst>
          </p:cNvPr>
          <p:cNvPicPr>
            <a:picLocks noChangeAspect="1"/>
          </p:cNvPicPr>
          <p:nvPr/>
        </p:nvPicPr>
        <p:blipFill>
          <a:blip r:embed="rId4"/>
          <a:stretch>
            <a:fillRect/>
          </a:stretch>
        </p:blipFill>
        <p:spPr>
          <a:xfrm>
            <a:off x="7665244" y="449262"/>
            <a:ext cx="2647950" cy="3171825"/>
          </a:xfrm>
          <a:prstGeom prst="rect">
            <a:avLst/>
          </a:prstGeom>
        </p:spPr>
      </p:pic>
      <p:pic>
        <p:nvPicPr>
          <p:cNvPr id="6" name="Picture 5">
            <a:extLst>
              <a:ext uri="{FF2B5EF4-FFF2-40B4-BE49-F238E27FC236}">
                <a16:creationId xmlns:a16="http://schemas.microsoft.com/office/drawing/2014/main" id="{28D11F91-FB17-4F24-A72F-360BF0F1268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212099" y="3954462"/>
            <a:ext cx="4849111" cy="2339978"/>
          </a:xfrm>
          <a:prstGeom prst="rect">
            <a:avLst/>
          </a:prstGeom>
        </p:spPr>
      </p:pic>
    </p:spTree>
    <p:extLst>
      <p:ext uri="{BB962C8B-B14F-4D97-AF65-F5344CB8AC3E}">
        <p14:creationId xmlns:p14="http://schemas.microsoft.com/office/powerpoint/2010/main" val="1457379506"/>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Insights</a:t>
            </a:r>
          </a:p>
        </p:txBody>
      </p:sp>
    </p:spTree>
    <p:extLst>
      <p:ext uri="{BB962C8B-B14F-4D97-AF65-F5344CB8AC3E}">
        <p14:creationId xmlns:p14="http://schemas.microsoft.com/office/powerpoint/2010/main" val="286532097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p:cNvSpPr>
            <a:spLocks noGrp="1"/>
          </p:cNvSpPr>
          <p:nvPr>
            <p:ph type="body" sz="quarter" idx="10"/>
          </p:nvPr>
        </p:nvSpPr>
        <p:spPr>
          <a:xfrm>
            <a:off x="366168" y="1212851"/>
            <a:ext cx="11702553" cy="960263"/>
          </a:xfrm>
        </p:spPr>
        <p:txBody>
          <a:bodyPr/>
          <a:lstStyle/>
          <a:p>
            <a:pPr marL="0" indent="0">
              <a:buNone/>
            </a:pPr>
            <a:r>
              <a:rPr lang="en-US" sz="2800" dirty="0"/>
              <a:t>Application Insights provides actionable insight into web applications, through the following features:</a:t>
            </a:r>
          </a:p>
        </p:txBody>
      </p:sp>
      <p:sp>
        <p:nvSpPr>
          <p:cNvPr id="3" name="Title 2"/>
          <p:cNvSpPr>
            <a:spLocks noGrp="1"/>
          </p:cNvSpPr>
          <p:nvPr>
            <p:ph type="title"/>
          </p:nvPr>
        </p:nvSpPr>
        <p:spPr>
          <a:xfrm>
            <a:off x="366169" y="295278"/>
            <a:ext cx="11702551" cy="917575"/>
          </a:xfrm>
        </p:spPr>
        <p:txBody>
          <a:bodyPr/>
          <a:lstStyle/>
          <a:p>
            <a:r>
              <a:rPr lang="en-US" dirty="0"/>
              <a:t>Application Insights</a:t>
            </a:r>
          </a:p>
        </p:txBody>
      </p:sp>
      <p:graphicFrame>
        <p:nvGraphicFramePr>
          <p:cNvPr id="2" name="Diagram 1">
            <a:extLst>
              <a:ext uri="{FF2B5EF4-FFF2-40B4-BE49-F238E27FC236}">
                <a16:creationId xmlns:a16="http://schemas.microsoft.com/office/drawing/2014/main" id="{A32A8F91-4181-474C-848C-8A05FDBD1D94}"/>
              </a:ext>
            </a:extLst>
          </p:cNvPr>
          <p:cNvGraphicFramePr/>
          <p:nvPr>
            <p:extLst>
              <p:ext uri="{D42A27DB-BD31-4B8C-83A1-F6EECF244321}">
                <p14:modId xmlns:p14="http://schemas.microsoft.com/office/powerpoint/2010/main" val="3874067260"/>
              </p:ext>
            </p:extLst>
          </p:nvPr>
        </p:nvGraphicFramePr>
        <p:xfrm>
          <a:off x="502444" y="2354262"/>
          <a:ext cx="11201399" cy="419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10204131"/>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p:cNvSpPr>
            <a:spLocks noGrp="1"/>
          </p:cNvSpPr>
          <p:nvPr>
            <p:ph type="body" sz="quarter" idx="10"/>
          </p:nvPr>
        </p:nvSpPr>
        <p:spPr>
          <a:xfrm>
            <a:off x="366169" y="1212851"/>
            <a:ext cx="5089276" cy="4795159"/>
          </a:xfrm>
        </p:spPr>
        <p:txBody>
          <a:bodyPr/>
          <a:lstStyle/>
          <a:p>
            <a:r>
              <a:rPr lang="en-US" sz="2800" dirty="0"/>
              <a:t>HTTP request rates, response times, success rates.</a:t>
            </a:r>
          </a:p>
          <a:p>
            <a:r>
              <a:rPr lang="en-US" sz="2800" dirty="0"/>
              <a:t>Dependency (HTTP and SQL) call rates, response times, success rates.</a:t>
            </a:r>
          </a:p>
          <a:p>
            <a:r>
              <a:rPr lang="en-US" sz="2800" dirty="0"/>
              <a:t>Exception traces from server and client.</a:t>
            </a:r>
          </a:p>
          <a:p>
            <a:r>
              <a:rPr lang="en-US" sz="2800" dirty="0"/>
              <a:t>Diagnostic log traces.</a:t>
            </a:r>
          </a:p>
          <a:p>
            <a:r>
              <a:rPr lang="en-US" sz="2800" dirty="0"/>
              <a:t>Page view counts, user and session counts, browser load times, exceptions</a:t>
            </a:r>
          </a:p>
        </p:txBody>
      </p:sp>
      <p:sp>
        <p:nvSpPr>
          <p:cNvPr id="3" name="Title 2"/>
          <p:cNvSpPr>
            <a:spLocks noGrp="1"/>
          </p:cNvSpPr>
          <p:nvPr>
            <p:ph type="title"/>
          </p:nvPr>
        </p:nvSpPr>
        <p:spPr>
          <a:xfrm>
            <a:off x="366169" y="295278"/>
            <a:ext cx="11702551" cy="917575"/>
          </a:xfrm>
        </p:spPr>
        <p:txBody>
          <a:bodyPr/>
          <a:lstStyle/>
          <a:p>
            <a:r>
              <a:rPr lang="en-US" dirty="0"/>
              <a:t>Application Insights</a:t>
            </a:r>
          </a:p>
        </p:txBody>
      </p:sp>
      <p:sp>
        <p:nvSpPr>
          <p:cNvPr id="5" name="Text Placeholder 1">
            <a:extLst>
              <a:ext uri="{FF2B5EF4-FFF2-40B4-BE49-F238E27FC236}">
                <a16:creationId xmlns:a16="http://schemas.microsoft.com/office/drawing/2014/main" id="{43F984DD-C8EB-4597-BD3D-A17E6816B5D1}"/>
              </a:ext>
            </a:extLst>
          </p:cNvPr>
          <p:cNvSpPr txBox="1">
            <a:spLocks/>
          </p:cNvSpPr>
          <p:nvPr/>
        </p:nvSpPr>
        <p:spPr>
          <a:xfrm>
            <a:off x="5912644" y="1212850"/>
            <a:ext cx="5089276" cy="4881336"/>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t>AJAX call rates, response times and success rates.</a:t>
            </a:r>
          </a:p>
          <a:p>
            <a:r>
              <a:rPr lang="en-US" sz="2800" dirty="0"/>
              <a:t>Server performance counters.</a:t>
            </a:r>
          </a:p>
          <a:p>
            <a:r>
              <a:rPr lang="en-US" sz="2800" dirty="0"/>
              <a:t>Custom client and server telemetry.</a:t>
            </a:r>
          </a:p>
          <a:p>
            <a:r>
              <a:rPr lang="en-US" sz="2800" dirty="0"/>
              <a:t>Segmentation by client location, browser version, OS version, server instance, custom dimensions, etc.</a:t>
            </a:r>
          </a:p>
          <a:p>
            <a:r>
              <a:rPr lang="en-US" sz="2800" dirty="0"/>
              <a:t>Availability tests.</a:t>
            </a:r>
          </a:p>
          <a:p>
            <a:r>
              <a:rPr lang="en-US" sz="2800" dirty="0"/>
              <a:t>Azure Functions</a:t>
            </a:r>
          </a:p>
        </p:txBody>
      </p:sp>
    </p:spTree>
    <p:extLst>
      <p:ext uri="{BB962C8B-B14F-4D97-AF65-F5344CB8AC3E}">
        <p14:creationId xmlns:p14="http://schemas.microsoft.com/office/powerpoint/2010/main" val="266976185"/>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Insights</a:t>
            </a:r>
            <a:endParaRPr lang="de-DE" dirty="0"/>
          </a:p>
        </p:txBody>
      </p:sp>
      <p:sp>
        <p:nvSpPr>
          <p:cNvPr id="6" name="Bent Arrow 5"/>
          <p:cNvSpPr/>
          <p:nvPr/>
        </p:nvSpPr>
        <p:spPr bwMode="auto">
          <a:xfrm>
            <a:off x="999362" y="2559031"/>
            <a:ext cx="2779824" cy="3374733"/>
          </a:xfrm>
          <a:prstGeom prst="bentArrow">
            <a:avLst/>
          </a:prstGeom>
          <a:solidFill>
            <a:schemeClr val="accent5">
              <a:alpha val="25000"/>
            </a:schemeClr>
          </a:solidFill>
          <a:ln w="10795" cap="flat" cmpd="sng" algn="ctr">
            <a:noFill/>
            <a:prstDash val="solid"/>
            <a:headEnd type="none" w="med" len="med"/>
            <a:tailEnd type="none" w="med" len="med"/>
          </a:ln>
          <a:effectLst/>
        </p:spPr>
        <p:txBody>
          <a:bodyPr vert="horz" wrap="square" lIns="91424" tIns="45712" rIns="91424" bIns="45712" numCol="1" rtlCol="0" anchor="ctr" anchorCtr="0" compatLnSpc="1">
            <a:prstTxWarp prst="textNoShape">
              <a:avLst/>
            </a:prstTxWarp>
          </a:bodyPr>
          <a:lstStyle/>
          <a:p>
            <a:pPr algn="ctr" defTabSz="914008" fontAlgn="base">
              <a:lnSpc>
                <a:spcPct val="90000"/>
              </a:lnSpc>
              <a:spcBef>
                <a:spcPct val="0"/>
              </a:spcBef>
              <a:spcAft>
                <a:spcPct val="0"/>
              </a:spcAft>
              <a:defRPr/>
            </a:pPr>
            <a:endParaRPr lang="en-US" sz="2000" kern="0" spc="-50" dirty="0">
              <a:gradFill>
                <a:gsLst>
                  <a:gs pos="0">
                    <a:srgbClr val="FFFFFF"/>
                  </a:gs>
                  <a:gs pos="100000">
                    <a:srgbClr val="FFFFFF"/>
                  </a:gs>
                </a:gsLst>
                <a:lin ang="5400000" scaled="0"/>
              </a:gradFill>
              <a:latin typeface="Segoe UI"/>
            </a:endParaRPr>
          </a:p>
        </p:txBody>
      </p:sp>
      <p:sp>
        <p:nvSpPr>
          <p:cNvPr id="7" name="Freeform 95"/>
          <p:cNvSpPr>
            <a:spLocks/>
          </p:cNvSpPr>
          <p:nvPr/>
        </p:nvSpPr>
        <p:spPr bwMode="auto">
          <a:xfrm flipH="1">
            <a:off x="3557386" y="3095677"/>
            <a:ext cx="1493261" cy="96975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8D7">
              <a:alpha val="95000"/>
            </a:srgbClr>
          </a:solidFill>
          <a:ln>
            <a:noFill/>
          </a:ln>
          <a:extLst/>
        </p:spPr>
        <p:txBody>
          <a:bodyPr vert="horz" wrap="square" lIns="93235" tIns="46617" rIns="93235" bIns="46617" numCol="1" anchor="t" anchorCtr="0" compatLnSpc="1">
            <a:prstTxWarp prst="textNoShape">
              <a:avLst/>
            </a:prstTxWarp>
          </a:bodyPr>
          <a:lstStyle/>
          <a:p>
            <a:pPr defTabSz="932325">
              <a:defRPr/>
            </a:pPr>
            <a:endParaRPr lang="en-US" sz="2800" kern="0">
              <a:solidFill>
                <a:srgbClr val="0070C0"/>
              </a:solidFill>
              <a:latin typeface="Segoe UI"/>
            </a:endParaRPr>
          </a:p>
        </p:txBody>
      </p:sp>
      <p:sp>
        <p:nvSpPr>
          <p:cNvPr id="8" name="Freeform 95"/>
          <p:cNvSpPr>
            <a:spLocks/>
          </p:cNvSpPr>
          <p:nvPr/>
        </p:nvSpPr>
        <p:spPr bwMode="auto">
          <a:xfrm flipH="1">
            <a:off x="4729618" y="3422370"/>
            <a:ext cx="1318032" cy="85595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90000"/>
            </a:srgbClr>
          </a:solidFill>
          <a:ln>
            <a:noFill/>
          </a:ln>
          <a:extLst/>
        </p:spPr>
        <p:txBody>
          <a:bodyPr vert="horz" wrap="square" lIns="93235" tIns="46617" rIns="93235" bIns="46617" numCol="1" anchor="t" anchorCtr="0" compatLnSpc="1">
            <a:prstTxWarp prst="textNoShape">
              <a:avLst/>
            </a:prstTxWarp>
          </a:bodyPr>
          <a:lstStyle/>
          <a:p>
            <a:pPr defTabSz="932325">
              <a:defRPr/>
            </a:pPr>
            <a:endParaRPr lang="en-US" sz="2800" kern="0">
              <a:solidFill>
                <a:srgbClr val="000000"/>
              </a:solidFill>
              <a:latin typeface="Segoe UI"/>
            </a:endParaRPr>
          </a:p>
        </p:txBody>
      </p:sp>
      <p:grpSp>
        <p:nvGrpSpPr>
          <p:cNvPr id="44" name="Group 43"/>
          <p:cNvGrpSpPr/>
          <p:nvPr/>
        </p:nvGrpSpPr>
        <p:grpSpPr>
          <a:xfrm>
            <a:off x="1" y="4108372"/>
            <a:ext cx="5330326" cy="2885707"/>
            <a:chOff x="0" y="3972661"/>
            <a:chExt cx="5331006" cy="2886075"/>
          </a:xfrm>
        </p:grpSpPr>
        <p:pic>
          <p:nvPicPr>
            <p:cNvPr id="5" name="Picture 4"/>
            <p:cNvPicPr>
              <a:picLocks noChangeAspect="1"/>
            </p:cNvPicPr>
            <p:nvPr/>
          </p:nvPicPr>
          <p:blipFill>
            <a:blip r:embed="rId3"/>
            <a:stretch>
              <a:fillRect/>
            </a:stretch>
          </p:blipFill>
          <p:spPr>
            <a:xfrm>
              <a:off x="3314523" y="5611794"/>
              <a:ext cx="2016483" cy="1246942"/>
            </a:xfrm>
            <a:prstGeom prst="rect">
              <a:avLst/>
            </a:prstGeom>
          </p:spPr>
        </p:pic>
        <p:pic>
          <p:nvPicPr>
            <p:cNvPr id="9" name="Picture 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3972661"/>
              <a:ext cx="4442362" cy="2886075"/>
            </a:xfrm>
            <a:prstGeom prst="rect">
              <a:avLst/>
            </a:prstGeom>
          </p:spPr>
        </p:pic>
      </p:grpSp>
      <p:sp>
        <p:nvSpPr>
          <p:cNvPr id="10" name="Rectangle 9"/>
          <p:cNvSpPr/>
          <p:nvPr/>
        </p:nvSpPr>
        <p:spPr>
          <a:xfrm>
            <a:off x="1589162" y="1550779"/>
            <a:ext cx="3140456" cy="978729"/>
          </a:xfrm>
          <a:prstGeom prst="rect">
            <a:avLst/>
          </a:prstGeom>
        </p:spPr>
        <p:txBody>
          <a:bodyPr wrap="square">
            <a:spAutoFit/>
          </a:bodyPr>
          <a:lstStyle/>
          <a:p>
            <a:pPr defTabSz="914272">
              <a:lnSpc>
                <a:spcPct val="120000"/>
              </a:lnSpc>
              <a:defRPr/>
            </a:pPr>
            <a:r>
              <a:rPr lang="en-US" sz="1600" kern="0" spc="30" dirty="0">
                <a:solidFill>
                  <a:srgbClr val="0070C0"/>
                </a:solidFill>
                <a:latin typeface="Segoe UI"/>
              </a:rPr>
              <a:t>Telemetry is collected at each</a:t>
            </a:r>
            <a:r>
              <a:rPr lang="en-US" sz="1600" kern="0" dirty="0">
                <a:solidFill>
                  <a:srgbClr val="0070C0"/>
                </a:solidFill>
                <a:latin typeface="Segoe UI"/>
              </a:rPr>
              <a:t> </a:t>
            </a:r>
            <a:r>
              <a:rPr lang="en-US" sz="1600" kern="0" spc="-40" dirty="0">
                <a:solidFill>
                  <a:srgbClr val="0070C0"/>
                </a:solidFill>
                <a:latin typeface="Segoe UI"/>
              </a:rPr>
              <a:t>tier: server back-end, middleware,</a:t>
            </a:r>
            <a:r>
              <a:rPr lang="en-US" sz="1600" kern="0" dirty="0">
                <a:solidFill>
                  <a:srgbClr val="0070C0"/>
                </a:solidFill>
                <a:latin typeface="Segoe UI"/>
              </a:rPr>
              <a:t> web service, and browser</a:t>
            </a:r>
          </a:p>
        </p:txBody>
      </p:sp>
      <p:sp>
        <p:nvSpPr>
          <p:cNvPr id="11" name="Rectangle 10"/>
          <p:cNvSpPr/>
          <p:nvPr/>
        </p:nvSpPr>
        <p:spPr>
          <a:xfrm>
            <a:off x="819046" y="1012910"/>
            <a:ext cx="904558" cy="1828621"/>
          </a:xfrm>
          <a:prstGeom prst="rect">
            <a:avLst/>
          </a:prstGeom>
        </p:spPr>
        <p:txBody>
          <a:bodyPr wrap="none">
            <a:noAutofit/>
          </a:bodyPr>
          <a:lstStyle/>
          <a:p>
            <a:pPr defTabSz="913460" fontAlgn="base">
              <a:lnSpc>
                <a:spcPct val="120000"/>
              </a:lnSpc>
              <a:spcBef>
                <a:spcPct val="0"/>
              </a:spcBef>
              <a:spcAft>
                <a:spcPct val="0"/>
              </a:spcAft>
              <a:defRPr/>
            </a:pPr>
            <a:r>
              <a:rPr lang="en-US" sz="9999" b="1" kern="0" dirty="0">
                <a:solidFill>
                  <a:schemeClr val="accent5">
                    <a:alpha val="15000"/>
                  </a:schemeClr>
                </a:solidFill>
                <a:latin typeface="Segoe UI"/>
              </a:rPr>
              <a:t>1</a:t>
            </a:r>
          </a:p>
        </p:txBody>
      </p:sp>
      <p:sp>
        <p:nvSpPr>
          <p:cNvPr id="12" name="Rectangle 11"/>
          <p:cNvSpPr/>
          <p:nvPr/>
        </p:nvSpPr>
        <p:spPr>
          <a:xfrm>
            <a:off x="5700680" y="4606457"/>
            <a:ext cx="3360141" cy="655885"/>
          </a:xfrm>
          <a:prstGeom prst="rect">
            <a:avLst/>
          </a:prstGeom>
        </p:spPr>
        <p:txBody>
          <a:bodyPr wrap="square">
            <a:spAutoFit/>
          </a:bodyPr>
          <a:lstStyle/>
          <a:p>
            <a:pPr defTabSz="914309">
              <a:lnSpc>
                <a:spcPct val="120000"/>
              </a:lnSpc>
              <a:defRPr/>
            </a:pPr>
            <a:r>
              <a:rPr lang="en-US" sz="1600" kern="0" spc="-40" dirty="0">
                <a:solidFill>
                  <a:srgbClr val="0070C0"/>
                </a:solidFill>
                <a:latin typeface="Segoe UI"/>
              </a:rPr>
              <a:t>Telemetry arrives in the cloud where it is stored and processed</a:t>
            </a:r>
          </a:p>
        </p:txBody>
      </p:sp>
      <p:sp>
        <p:nvSpPr>
          <p:cNvPr id="13" name="Rectangle 12"/>
          <p:cNvSpPr/>
          <p:nvPr/>
        </p:nvSpPr>
        <p:spPr>
          <a:xfrm>
            <a:off x="8267275" y="678472"/>
            <a:ext cx="3382255" cy="830891"/>
          </a:xfrm>
          <a:prstGeom prst="rect">
            <a:avLst/>
          </a:prstGeom>
        </p:spPr>
        <p:txBody>
          <a:bodyPr wrap="square">
            <a:spAutoFit/>
          </a:bodyPr>
          <a:lstStyle/>
          <a:p>
            <a:pPr defTabSz="914272">
              <a:defRPr/>
            </a:pPr>
            <a:r>
              <a:rPr lang="en-US" sz="1600" kern="0" spc="-40" dirty="0">
                <a:solidFill>
                  <a:srgbClr val="0070C0"/>
                </a:solidFill>
                <a:latin typeface="Segoe UI"/>
              </a:rPr>
              <a:t>Identify, understand, and resolve issues with powerful out-of-the-box and custom telemetry</a:t>
            </a:r>
          </a:p>
        </p:txBody>
      </p:sp>
      <p:sp>
        <p:nvSpPr>
          <p:cNvPr id="14" name="Rectangle 13"/>
          <p:cNvSpPr/>
          <p:nvPr/>
        </p:nvSpPr>
        <p:spPr>
          <a:xfrm>
            <a:off x="7430493" y="82536"/>
            <a:ext cx="904558" cy="1828621"/>
          </a:xfrm>
          <a:prstGeom prst="rect">
            <a:avLst/>
          </a:prstGeom>
        </p:spPr>
        <p:txBody>
          <a:bodyPr wrap="none">
            <a:noAutofit/>
          </a:bodyPr>
          <a:lstStyle/>
          <a:p>
            <a:pPr defTabSz="913460" fontAlgn="base">
              <a:lnSpc>
                <a:spcPct val="120000"/>
              </a:lnSpc>
              <a:spcBef>
                <a:spcPct val="0"/>
              </a:spcBef>
              <a:spcAft>
                <a:spcPct val="0"/>
              </a:spcAft>
              <a:defRPr/>
            </a:pPr>
            <a:r>
              <a:rPr lang="en-US" sz="9999" b="1" kern="0" dirty="0">
                <a:solidFill>
                  <a:schemeClr val="accent5">
                    <a:alpha val="15000"/>
                  </a:schemeClr>
                </a:solidFill>
                <a:latin typeface="Segoe UI"/>
              </a:rPr>
              <a:t>3</a:t>
            </a:r>
          </a:p>
        </p:txBody>
      </p:sp>
      <p:grpSp>
        <p:nvGrpSpPr>
          <p:cNvPr id="15" name="Group 14"/>
          <p:cNvGrpSpPr/>
          <p:nvPr/>
        </p:nvGrpSpPr>
        <p:grpSpPr>
          <a:xfrm>
            <a:off x="8269622" y="1781166"/>
            <a:ext cx="3675732" cy="2929667"/>
            <a:chOff x="8238220" y="2114321"/>
            <a:chExt cx="3676201" cy="2930041"/>
          </a:xfrm>
        </p:grpSpPr>
        <p:pic>
          <p:nvPicPr>
            <p:cNvPr id="16" name="Picture 1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498181" y="2736060"/>
              <a:ext cx="1416240" cy="2308302"/>
            </a:xfrm>
            <a:prstGeom prst="rect">
              <a:avLst/>
            </a:prstGeom>
          </p:spPr>
        </p:pic>
        <p:pic>
          <p:nvPicPr>
            <p:cNvPr id="17" name="Picture 1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369661" y="2425191"/>
              <a:ext cx="1406394" cy="2300288"/>
            </a:xfrm>
            <a:prstGeom prst="rect">
              <a:avLst/>
            </a:prstGeom>
          </p:spPr>
        </p:pic>
        <p:pic>
          <p:nvPicPr>
            <p:cNvPr id="18" name="Picture 1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238220" y="2114321"/>
              <a:ext cx="1409315" cy="2300288"/>
            </a:xfrm>
            <a:prstGeom prst="rect">
              <a:avLst/>
            </a:prstGeom>
          </p:spPr>
        </p:pic>
      </p:grpSp>
      <p:sp>
        <p:nvSpPr>
          <p:cNvPr id="19" name="Right Arrow 18"/>
          <p:cNvSpPr/>
          <p:nvPr/>
        </p:nvSpPr>
        <p:spPr bwMode="auto">
          <a:xfrm>
            <a:off x="6005948" y="2625372"/>
            <a:ext cx="2162530" cy="1245372"/>
          </a:xfrm>
          <a:prstGeom prst="rightArrow">
            <a:avLst/>
          </a:prstGeom>
          <a:solidFill>
            <a:schemeClr val="accent4">
              <a:lumMod val="90000"/>
              <a:alpha val="50000"/>
            </a:schemeClr>
          </a:solidFill>
          <a:ln w="10795" cap="flat" cmpd="sng" algn="ctr">
            <a:noFill/>
            <a:prstDash val="solid"/>
            <a:headEnd type="none" w="med" len="med"/>
            <a:tailEnd type="none" w="med" len="med"/>
          </a:ln>
          <a:effectLst/>
        </p:spPr>
        <p:txBody>
          <a:bodyPr vert="horz" wrap="square" lIns="91424" tIns="45712" rIns="91424" bIns="45712" numCol="1" rtlCol="0" anchor="ctr" anchorCtr="0" compatLnSpc="1">
            <a:prstTxWarp prst="textNoShape">
              <a:avLst/>
            </a:prstTxWarp>
          </a:bodyPr>
          <a:lstStyle/>
          <a:p>
            <a:pPr algn="ctr" defTabSz="914008" fontAlgn="base">
              <a:lnSpc>
                <a:spcPct val="90000"/>
              </a:lnSpc>
              <a:spcBef>
                <a:spcPct val="0"/>
              </a:spcBef>
              <a:spcAft>
                <a:spcPct val="0"/>
              </a:spcAft>
              <a:defRPr/>
            </a:pPr>
            <a:endParaRPr lang="en-US" sz="2000" kern="0" spc="-50" dirty="0">
              <a:gradFill>
                <a:gsLst>
                  <a:gs pos="0">
                    <a:srgbClr val="FFFFFF"/>
                  </a:gs>
                  <a:gs pos="100000">
                    <a:srgbClr val="FFFFFF"/>
                  </a:gs>
                </a:gsLst>
                <a:lin ang="5400000" scaled="0"/>
              </a:gradFill>
              <a:latin typeface="Segoe UI"/>
            </a:endParaRPr>
          </a:p>
        </p:txBody>
      </p:sp>
      <p:sp>
        <p:nvSpPr>
          <p:cNvPr id="20" name="Freeform 95"/>
          <p:cNvSpPr>
            <a:spLocks/>
          </p:cNvSpPr>
          <p:nvPr/>
        </p:nvSpPr>
        <p:spPr bwMode="auto">
          <a:xfrm flipH="1">
            <a:off x="4190365" y="2060374"/>
            <a:ext cx="2542951" cy="165144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4EC1EA">
              <a:alpha val="95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35" tIns="46617" rIns="93235" bIns="46617" numCol="1" anchor="ctr" anchorCtr="0" compatLnSpc="1">
            <a:prstTxWarp prst="textNoShape">
              <a:avLst/>
            </a:prstTxWarp>
          </a:bodyPr>
          <a:lstStyle/>
          <a:p>
            <a:pPr algn="ctr" defTabSz="932325">
              <a:defRPr/>
            </a:pPr>
            <a:endParaRPr lang="en-US" sz="2400" kern="0" dirty="0">
              <a:solidFill>
                <a:srgbClr val="692B7B"/>
              </a:solidFill>
              <a:latin typeface="Segoe UI"/>
            </a:endParaRPr>
          </a:p>
        </p:txBody>
      </p:sp>
      <p:sp>
        <p:nvSpPr>
          <p:cNvPr id="21" name="Rectangle 20"/>
          <p:cNvSpPr/>
          <p:nvPr/>
        </p:nvSpPr>
        <p:spPr>
          <a:xfrm>
            <a:off x="4897351" y="3959183"/>
            <a:ext cx="904558" cy="1828621"/>
          </a:xfrm>
          <a:prstGeom prst="rect">
            <a:avLst/>
          </a:prstGeom>
        </p:spPr>
        <p:txBody>
          <a:bodyPr wrap="none">
            <a:noAutofit/>
          </a:bodyPr>
          <a:lstStyle/>
          <a:p>
            <a:pPr defTabSz="913460" fontAlgn="base">
              <a:lnSpc>
                <a:spcPct val="120000"/>
              </a:lnSpc>
              <a:spcBef>
                <a:spcPct val="0"/>
              </a:spcBef>
              <a:spcAft>
                <a:spcPct val="0"/>
              </a:spcAft>
              <a:defRPr/>
            </a:pPr>
            <a:r>
              <a:rPr lang="en-US" sz="9999" b="1" kern="0" dirty="0">
                <a:solidFill>
                  <a:schemeClr val="accent5">
                    <a:alpha val="15000"/>
                  </a:schemeClr>
                </a:solidFill>
                <a:latin typeface="Segoe UI"/>
              </a:rPr>
              <a:t>2</a:t>
            </a:r>
          </a:p>
        </p:txBody>
      </p:sp>
      <p:pic>
        <p:nvPicPr>
          <p:cNvPr id="22" name="Picture 21"/>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186063" y="2570078"/>
            <a:ext cx="2172834" cy="1715395"/>
          </a:xfrm>
          <a:prstGeom prst="rect">
            <a:avLst/>
          </a:prstGeom>
        </p:spPr>
      </p:pic>
      <p:grpSp>
        <p:nvGrpSpPr>
          <p:cNvPr id="23" name="Group 22"/>
          <p:cNvGrpSpPr/>
          <p:nvPr/>
        </p:nvGrpSpPr>
        <p:grpSpPr>
          <a:xfrm>
            <a:off x="8228835" y="4649848"/>
            <a:ext cx="4206053" cy="2344231"/>
            <a:chOff x="7982235" y="4513470"/>
            <a:chExt cx="4206590" cy="2344530"/>
          </a:xfrm>
        </p:grpSpPr>
        <p:sp>
          <p:nvSpPr>
            <p:cNvPr id="24" name="Freeform 6"/>
            <p:cNvSpPr>
              <a:spLocks/>
            </p:cNvSpPr>
            <p:nvPr/>
          </p:nvSpPr>
          <p:spPr bwMode="auto">
            <a:xfrm>
              <a:off x="9044055" y="4513470"/>
              <a:ext cx="2889003" cy="1639233"/>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272">
                <a:defRPr/>
              </a:pPr>
              <a:endParaRPr lang="en-US" kern="0">
                <a:solidFill>
                  <a:srgbClr val="000000"/>
                </a:solidFill>
                <a:latin typeface="Segoe UI"/>
              </a:endParaRPr>
            </a:p>
          </p:txBody>
        </p:sp>
        <p:sp>
          <p:nvSpPr>
            <p:cNvPr id="25" name="Freeform 5"/>
            <p:cNvSpPr>
              <a:spLocks/>
            </p:cNvSpPr>
            <p:nvPr/>
          </p:nvSpPr>
          <p:spPr bwMode="auto">
            <a:xfrm>
              <a:off x="9036305" y="5273020"/>
              <a:ext cx="2859939" cy="995941"/>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272">
                <a:defRPr/>
              </a:pPr>
              <a:endParaRPr lang="en-US" kern="0">
                <a:solidFill>
                  <a:srgbClr val="000000"/>
                </a:solidFill>
                <a:latin typeface="Segoe UI"/>
              </a:endParaRPr>
            </a:p>
          </p:txBody>
        </p:sp>
        <p:sp>
          <p:nvSpPr>
            <p:cNvPr id="26" name="Freeform 7"/>
            <p:cNvSpPr>
              <a:spLocks/>
            </p:cNvSpPr>
            <p:nvPr/>
          </p:nvSpPr>
          <p:spPr bwMode="auto">
            <a:xfrm>
              <a:off x="9049867" y="5703174"/>
              <a:ext cx="2846375" cy="773113"/>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272">
                <a:defRPr/>
              </a:pPr>
              <a:endParaRPr lang="en-US" kern="0">
                <a:solidFill>
                  <a:srgbClr val="000000"/>
                </a:solidFill>
                <a:latin typeface="Segoe UI"/>
              </a:endParaRPr>
            </a:p>
          </p:txBody>
        </p:sp>
        <p:sp>
          <p:nvSpPr>
            <p:cNvPr id="27" name="Freeform 8"/>
            <p:cNvSpPr>
              <a:spLocks/>
            </p:cNvSpPr>
            <p:nvPr/>
          </p:nvSpPr>
          <p:spPr bwMode="auto">
            <a:xfrm>
              <a:off x="7982235" y="6361967"/>
              <a:ext cx="2123640" cy="496033"/>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272">
                <a:defRPr/>
              </a:pPr>
              <a:endParaRPr lang="en-US" kern="0">
                <a:solidFill>
                  <a:srgbClr val="000000"/>
                </a:solidFill>
                <a:latin typeface="Segoe UI"/>
              </a:endParaRPr>
            </a:p>
          </p:txBody>
        </p:sp>
        <p:sp>
          <p:nvSpPr>
            <p:cNvPr id="28" name="Freeform 9"/>
            <p:cNvSpPr>
              <a:spLocks/>
            </p:cNvSpPr>
            <p:nvPr/>
          </p:nvSpPr>
          <p:spPr bwMode="auto">
            <a:xfrm>
              <a:off x="8954924" y="6119764"/>
              <a:ext cx="3233901" cy="738236"/>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272">
                <a:defRPr/>
              </a:pPr>
              <a:endParaRPr lang="en-US" kern="0">
                <a:solidFill>
                  <a:srgbClr val="000000"/>
                </a:solidFill>
                <a:latin typeface="Segoe UI"/>
              </a:endParaRPr>
            </a:p>
          </p:txBody>
        </p:sp>
        <p:sp>
          <p:nvSpPr>
            <p:cNvPr id="29" name="Freeform 10"/>
            <p:cNvSpPr>
              <a:spLocks/>
            </p:cNvSpPr>
            <p:nvPr/>
          </p:nvSpPr>
          <p:spPr bwMode="auto">
            <a:xfrm>
              <a:off x="10138814" y="6119763"/>
              <a:ext cx="1141262" cy="602602"/>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272">
                <a:defRPr/>
              </a:pPr>
              <a:endParaRPr lang="en-US" kern="0">
                <a:solidFill>
                  <a:srgbClr val="000000"/>
                </a:solidFill>
                <a:latin typeface="Segoe UI"/>
              </a:endParaRPr>
            </a:p>
          </p:txBody>
        </p:sp>
        <p:sp>
          <p:nvSpPr>
            <p:cNvPr id="30" name="Freeform 11"/>
            <p:cNvSpPr>
              <a:spLocks/>
            </p:cNvSpPr>
            <p:nvPr/>
          </p:nvSpPr>
          <p:spPr bwMode="auto">
            <a:xfrm>
              <a:off x="10198882" y="5569477"/>
              <a:ext cx="631667" cy="575475"/>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272">
                <a:defRPr/>
              </a:pPr>
              <a:endParaRPr lang="en-US" kern="0">
                <a:solidFill>
                  <a:srgbClr val="000000"/>
                </a:solidFill>
                <a:latin typeface="Segoe UI"/>
              </a:endParaRPr>
            </a:p>
          </p:txBody>
        </p:sp>
        <p:sp>
          <p:nvSpPr>
            <p:cNvPr id="31" name="Freeform 12"/>
            <p:cNvSpPr>
              <a:spLocks/>
            </p:cNvSpPr>
            <p:nvPr/>
          </p:nvSpPr>
          <p:spPr bwMode="auto">
            <a:xfrm>
              <a:off x="10443023" y="5718675"/>
              <a:ext cx="532847" cy="426278"/>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272">
                <a:defRPr/>
              </a:pPr>
              <a:endParaRPr lang="en-US" kern="0">
                <a:solidFill>
                  <a:srgbClr val="000000"/>
                </a:solidFill>
                <a:latin typeface="Segoe UI"/>
              </a:endParaRPr>
            </a:p>
          </p:txBody>
        </p:sp>
        <p:sp>
          <p:nvSpPr>
            <p:cNvPr id="32" name="Freeform 13"/>
            <p:cNvSpPr>
              <a:spLocks/>
            </p:cNvSpPr>
            <p:nvPr/>
          </p:nvSpPr>
          <p:spPr bwMode="auto">
            <a:xfrm>
              <a:off x="9867547" y="5623730"/>
              <a:ext cx="575475" cy="924248"/>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272">
                <a:defRPr/>
              </a:pPr>
              <a:endParaRPr lang="en-US" kern="0">
                <a:solidFill>
                  <a:srgbClr val="000000"/>
                </a:solidFill>
                <a:latin typeface="Segoe UI"/>
              </a:endParaRPr>
            </a:p>
          </p:txBody>
        </p:sp>
        <p:sp>
          <p:nvSpPr>
            <p:cNvPr id="33" name="Freeform 14"/>
            <p:cNvSpPr>
              <a:spLocks/>
            </p:cNvSpPr>
            <p:nvPr/>
          </p:nvSpPr>
          <p:spPr bwMode="auto">
            <a:xfrm>
              <a:off x="10443023" y="5927939"/>
              <a:ext cx="577413" cy="217014"/>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272">
                <a:defRPr/>
              </a:pPr>
              <a:endParaRPr lang="en-US" kern="0">
                <a:solidFill>
                  <a:srgbClr val="000000"/>
                </a:solidFill>
                <a:latin typeface="Segoe UI"/>
              </a:endParaRPr>
            </a:p>
          </p:txBody>
        </p:sp>
        <p:sp>
          <p:nvSpPr>
            <p:cNvPr id="34" name="Freeform 15"/>
            <p:cNvSpPr>
              <a:spLocks/>
            </p:cNvSpPr>
            <p:nvPr/>
          </p:nvSpPr>
          <p:spPr bwMode="auto">
            <a:xfrm>
              <a:off x="10034183" y="6144953"/>
              <a:ext cx="408839" cy="515409"/>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272">
                <a:defRPr/>
              </a:pPr>
              <a:endParaRPr lang="en-US" kern="0">
                <a:solidFill>
                  <a:srgbClr val="000000"/>
                </a:solidFill>
                <a:latin typeface="Segoe UI"/>
              </a:endParaRPr>
            </a:p>
          </p:txBody>
        </p:sp>
        <p:sp>
          <p:nvSpPr>
            <p:cNvPr id="35" name="Freeform 16"/>
            <p:cNvSpPr>
              <a:spLocks/>
            </p:cNvSpPr>
            <p:nvPr/>
          </p:nvSpPr>
          <p:spPr bwMode="auto">
            <a:xfrm>
              <a:off x="10183381" y="6144953"/>
              <a:ext cx="837055" cy="577413"/>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272">
                <a:defRPr/>
              </a:pPr>
              <a:endParaRPr lang="en-US" kern="0">
                <a:solidFill>
                  <a:srgbClr val="000000"/>
                </a:solidFill>
                <a:latin typeface="Segoe UI"/>
              </a:endParaRPr>
            </a:p>
          </p:txBody>
        </p:sp>
        <p:sp>
          <p:nvSpPr>
            <p:cNvPr id="36" name="Freeform 17"/>
            <p:cNvSpPr>
              <a:spLocks/>
            </p:cNvSpPr>
            <p:nvPr/>
          </p:nvSpPr>
          <p:spPr bwMode="auto">
            <a:xfrm>
              <a:off x="10187256" y="6476288"/>
              <a:ext cx="1772929" cy="381712"/>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272">
                <a:defRPr/>
              </a:pPr>
              <a:endParaRPr lang="en-US" kern="0">
                <a:solidFill>
                  <a:srgbClr val="000000"/>
                </a:solidFill>
                <a:latin typeface="Segoe UI"/>
              </a:endParaRPr>
            </a:p>
          </p:txBody>
        </p:sp>
        <p:sp>
          <p:nvSpPr>
            <p:cNvPr id="37" name="Rectangle 18"/>
            <p:cNvSpPr>
              <a:spLocks noChangeArrowheads="1"/>
            </p:cNvSpPr>
            <p:nvPr/>
          </p:nvSpPr>
          <p:spPr bwMode="auto">
            <a:xfrm>
              <a:off x="9125436" y="6412346"/>
              <a:ext cx="147260" cy="44565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272">
                <a:defRPr/>
              </a:pPr>
              <a:endParaRPr lang="en-US" kern="0">
                <a:solidFill>
                  <a:srgbClr val="000000"/>
                </a:solidFill>
                <a:latin typeface="Segoe UI"/>
              </a:endParaRPr>
            </a:p>
          </p:txBody>
        </p:sp>
        <p:sp>
          <p:nvSpPr>
            <p:cNvPr id="38" name="Freeform 19"/>
            <p:cNvSpPr>
              <a:spLocks/>
            </p:cNvSpPr>
            <p:nvPr/>
          </p:nvSpPr>
          <p:spPr bwMode="auto">
            <a:xfrm>
              <a:off x="8592587" y="6484037"/>
              <a:ext cx="147260" cy="373962"/>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272">
                <a:defRPr/>
              </a:pPr>
              <a:endParaRPr lang="en-US" kern="0">
                <a:solidFill>
                  <a:srgbClr val="000000"/>
                </a:solidFill>
                <a:latin typeface="Segoe UI"/>
              </a:endParaRPr>
            </a:p>
          </p:txBody>
        </p:sp>
        <p:sp>
          <p:nvSpPr>
            <p:cNvPr id="39" name="Freeform 20"/>
            <p:cNvSpPr>
              <a:spLocks/>
            </p:cNvSpPr>
            <p:nvPr/>
          </p:nvSpPr>
          <p:spPr bwMode="auto">
            <a:xfrm>
              <a:off x="8770849" y="6125577"/>
              <a:ext cx="145321" cy="732423"/>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272">
                <a:defRPr/>
              </a:pPr>
              <a:endParaRPr lang="en-US" kern="0">
                <a:solidFill>
                  <a:srgbClr val="000000"/>
                </a:solidFill>
                <a:latin typeface="Segoe UI"/>
              </a:endParaRPr>
            </a:p>
          </p:txBody>
        </p:sp>
        <p:sp>
          <p:nvSpPr>
            <p:cNvPr id="40" name="Freeform 21"/>
            <p:cNvSpPr>
              <a:spLocks/>
            </p:cNvSpPr>
            <p:nvPr/>
          </p:nvSpPr>
          <p:spPr bwMode="auto">
            <a:xfrm>
              <a:off x="8947174" y="5800055"/>
              <a:ext cx="149197" cy="105794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272">
                <a:defRPr/>
              </a:pPr>
              <a:endParaRPr lang="en-US" kern="0">
                <a:solidFill>
                  <a:srgbClr val="000000"/>
                </a:solidFill>
                <a:latin typeface="Segoe UI"/>
              </a:endParaRPr>
            </a:p>
          </p:txBody>
        </p:sp>
        <p:sp>
          <p:nvSpPr>
            <p:cNvPr id="41" name="Freeform 22"/>
            <p:cNvSpPr>
              <a:spLocks/>
            </p:cNvSpPr>
            <p:nvPr/>
          </p:nvSpPr>
          <p:spPr bwMode="auto">
            <a:xfrm>
              <a:off x="9303697" y="6137202"/>
              <a:ext cx="147260" cy="720798"/>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272">
                <a:defRPr/>
              </a:pPr>
              <a:endParaRPr lang="en-US" kern="0">
                <a:solidFill>
                  <a:srgbClr val="000000"/>
                </a:solidFill>
                <a:latin typeface="Segoe UI"/>
              </a:endParaRPr>
            </a:p>
          </p:txBody>
        </p:sp>
        <p:sp>
          <p:nvSpPr>
            <p:cNvPr id="42" name="Freeform 23"/>
            <p:cNvSpPr>
              <a:spLocks/>
            </p:cNvSpPr>
            <p:nvPr/>
          </p:nvSpPr>
          <p:spPr bwMode="auto">
            <a:xfrm>
              <a:off x="8236064" y="6499538"/>
              <a:ext cx="149197" cy="358461"/>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272">
                <a:defRPr/>
              </a:pPr>
              <a:endParaRPr lang="en-US" kern="0">
                <a:solidFill>
                  <a:srgbClr val="000000"/>
                </a:solidFill>
                <a:latin typeface="Segoe UI"/>
              </a:endParaRPr>
            </a:p>
          </p:txBody>
        </p:sp>
        <p:sp>
          <p:nvSpPr>
            <p:cNvPr id="43" name="Freeform 24"/>
            <p:cNvSpPr>
              <a:spLocks/>
            </p:cNvSpPr>
            <p:nvPr/>
          </p:nvSpPr>
          <p:spPr bwMode="auto">
            <a:xfrm>
              <a:off x="8416264" y="5910499"/>
              <a:ext cx="145321" cy="947500"/>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272">
                <a:defRPr/>
              </a:pPr>
              <a:endParaRPr lang="en-US" kern="0">
                <a:solidFill>
                  <a:srgbClr val="000000"/>
                </a:solidFill>
                <a:latin typeface="Segoe UI"/>
              </a:endParaRPr>
            </a:p>
          </p:txBody>
        </p:sp>
      </p:grpSp>
    </p:spTree>
    <p:extLst>
      <p:ext uri="{BB962C8B-B14F-4D97-AF65-F5344CB8AC3E}">
        <p14:creationId xmlns:p14="http://schemas.microsoft.com/office/powerpoint/2010/main" val="110796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p:cNvGrpSpPr/>
          <p:nvPr/>
        </p:nvGrpSpPr>
        <p:grpSpPr>
          <a:xfrm>
            <a:off x="4361927" y="1859608"/>
            <a:ext cx="3475971" cy="3862238"/>
            <a:chOff x="2492296" y="1650723"/>
            <a:chExt cx="4544616" cy="5049635"/>
          </a:xfrm>
        </p:grpSpPr>
        <p:cxnSp>
          <p:nvCxnSpPr>
            <p:cNvPr id="48" name="Straight Connector 26"/>
            <p:cNvCxnSpPr/>
            <p:nvPr/>
          </p:nvCxnSpPr>
          <p:spPr>
            <a:xfrm>
              <a:off x="4764604" y="4720412"/>
              <a:ext cx="0" cy="579292"/>
            </a:xfrm>
            <a:prstGeom prst="line">
              <a:avLst/>
            </a:prstGeom>
            <a:ln w="57150"/>
          </p:spPr>
          <p:style>
            <a:lnRef idx="3">
              <a:schemeClr val="accent3"/>
            </a:lnRef>
            <a:fillRef idx="0">
              <a:schemeClr val="accent3"/>
            </a:fillRef>
            <a:effectRef idx="2">
              <a:schemeClr val="accent3"/>
            </a:effectRef>
            <a:fontRef idx="minor">
              <a:schemeClr val="tx1"/>
            </a:fontRef>
          </p:style>
        </p:cxnSp>
        <p:sp>
          <p:nvSpPr>
            <p:cNvPr id="49" name="TextBox 27"/>
            <p:cNvSpPr txBox="1"/>
            <p:nvPr/>
          </p:nvSpPr>
          <p:spPr>
            <a:xfrm>
              <a:off x="3865158" y="4191831"/>
              <a:ext cx="1798889" cy="523119"/>
            </a:xfrm>
            <a:prstGeom prst="rect">
              <a:avLst/>
            </a:prstGeom>
            <a:noFill/>
          </p:spPr>
          <p:txBody>
            <a:bodyPr wrap="none" rtlCol="0" anchor="b">
              <a:spAutoFit/>
            </a:bodyPr>
            <a:lstStyle/>
            <a:p>
              <a:pPr algn="ctr"/>
              <a:r>
                <a:rPr lang="en-US" sz="2000" dirty="0">
                  <a:solidFill>
                    <a:srgbClr val="0070C0"/>
                  </a:solidFill>
                  <a:latin typeface="+mj-lt"/>
                </a:rPr>
                <a:t>Performing</a:t>
              </a:r>
            </a:p>
          </p:txBody>
        </p:sp>
        <p:sp>
          <p:nvSpPr>
            <p:cNvPr id="50" name="TextBox 28"/>
            <p:cNvSpPr txBox="1"/>
            <p:nvPr/>
          </p:nvSpPr>
          <p:spPr>
            <a:xfrm>
              <a:off x="2492296" y="5734601"/>
              <a:ext cx="4544616" cy="965757"/>
            </a:xfrm>
            <a:prstGeom prst="rect">
              <a:avLst/>
            </a:prstGeom>
            <a:noFill/>
          </p:spPr>
          <p:txBody>
            <a:bodyPr wrap="square" rtlCol="0" anchor="t">
              <a:spAutoFit/>
            </a:bodyPr>
            <a:lstStyle/>
            <a:p>
              <a:pPr algn="ctr"/>
              <a:r>
                <a:rPr lang="en-US" sz="1400" dirty="0"/>
                <a:t>What’s wrong?</a:t>
              </a:r>
            </a:p>
            <a:p>
              <a:pPr algn="ctr"/>
              <a:r>
                <a:rPr lang="en-US" sz="1400" dirty="0"/>
                <a:t>Show me performance problems, memory usage, and exceptions </a:t>
              </a:r>
            </a:p>
          </p:txBody>
        </p:sp>
        <p:pic>
          <p:nvPicPr>
            <p:cNvPr id="51" name="Picture 50"/>
            <p:cNvPicPr>
              <a:picLocks noChangeAspect="1"/>
            </p:cNvPicPr>
            <p:nvPr/>
          </p:nvPicPr>
          <p:blipFill rotWithShape="1">
            <a:blip r:embed="rId3" cstate="screen">
              <a:extLst>
                <a:ext uri="{28A0092B-C50C-407E-A947-70E740481C1C}">
                  <a14:useLocalDpi xmlns:a14="http://schemas.microsoft.com/office/drawing/2010/main"/>
                </a:ext>
              </a:extLst>
            </a:blip>
            <a:srcRect l="-1" r="-40950"/>
            <a:stretch/>
          </p:blipFill>
          <p:spPr>
            <a:xfrm>
              <a:off x="2978787" y="1650723"/>
              <a:ext cx="2253909" cy="1621873"/>
            </a:xfrm>
            <a:prstGeom prst="rect">
              <a:avLst/>
            </a:prstGeom>
          </p:spPr>
        </p:pic>
      </p:grpSp>
      <p:sp>
        <p:nvSpPr>
          <p:cNvPr id="2" name="Title 1"/>
          <p:cNvSpPr>
            <a:spLocks noGrp="1"/>
          </p:cNvSpPr>
          <p:nvPr>
            <p:ph type="title"/>
          </p:nvPr>
        </p:nvSpPr>
        <p:spPr/>
        <p:txBody>
          <a:bodyPr/>
          <a:lstStyle/>
          <a:p>
            <a:r>
              <a:rPr lang="en-US"/>
              <a:t>Application Insights</a:t>
            </a:r>
            <a:endParaRPr lang="en-US" dirty="0"/>
          </a:p>
        </p:txBody>
      </p:sp>
      <p:cxnSp>
        <p:nvCxnSpPr>
          <p:cNvPr id="7" name="Straight Connector 3"/>
          <p:cNvCxnSpPr/>
          <p:nvPr/>
        </p:nvCxnSpPr>
        <p:spPr>
          <a:xfrm flipV="1">
            <a:off x="3173822" y="4207473"/>
            <a:ext cx="0" cy="443075"/>
          </a:xfrm>
          <a:prstGeom prst="line">
            <a:avLst/>
          </a:prstGeom>
          <a:ln w="57150"/>
        </p:spPr>
        <p:style>
          <a:lnRef idx="3">
            <a:schemeClr val="accent3"/>
          </a:lnRef>
          <a:fillRef idx="0">
            <a:schemeClr val="accent3"/>
          </a:fillRef>
          <a:effectRef idx="2">
            <a:schemeClr val="accent3"/>
          </a:effectRef>
          <a:fontRef idx="minor">
            <a:schemeClr val="tx1"/>
          </a:fontRef>
        </p:style>
      </p:cxnSp>
      <p:grpSp>
        <p:nvGrpSpPr>
          <p:cNvPr id="16" name="Group 15"/>
          <p:cNvGrpSpPr/>
          <p:nvPr/>
        </p:nvGrpSpPr>
        <p:grpSpPr>
          <a:xfrm>
            <a:off x="1950245" y="3788116"/>
            <a:ext cx="2444062" cy="1937907"/>
            <a:chOff x="1077633" y="4104797"/>
            <a:chExt cx="1955769" cy="2327543"/>
          </a:xfrm>
        </p:grpSpPr>
        <p:sp>
          <p:nvSpPr>
            <p:cNvPr id="18" name="TextBox 5"/>
            <p:cNvSpPr txBox="1"/>
            <p:nvPr/>
          </p:nvSpPr>
          <p:spPr>
            <a:xfrm>
              <a:off x="1410757" y="4104797"/>
              <a:ext cx="1289520" cy="480556"/>
            </a:xfrm>
            <a:prstGeom prst="rect">
              <a:avLst/>
            </a:prstGeom>
            <a:noFill/>
          </p:spPr>
          <p:txBody>
            <a:bodyPr wrap="square" rtlCol="0" anchor="b">
              <a:spAutoFit/>
            </a:bodyPr>
            <a:lstStyle/>
            <a:p>
              <a:pPr algn="ctr"/>
              <a:r>
                <a:rPr lang="en-US" sz="2000" dirty="0">
                  <a:solidFill>
                    <a:srgbClr val="0070C0"/>
                  </a:solidFill>
                  <a:latin typeface="+mj-lt"/>
                </a:rPr>
                <a:t>Available</a:t>
              </a:r>
            </a:p>
          </p:txBody>
        </p:sp>
        <p:sp>
          <p:nvSpPr>
            <p:cNvPr id="31" name="TextBox 11"/>
            <p:cNvSpPr txBox="1"/>
            <p:nvPr/>
          </p:nvSpPr>
          <p:spPr>
            <a:xfrm>
              <a:off x="1077633" y="5545160"/>
              <a:ext cx="1955769" cy="887180"/>
            </a:xfrm>
            <a:prstGeom prst="rect">
              <a:avLst/>
            </a:prstGeom>
            <a:noFill/>
          </p:spPr>
          <p:txBody>
            <a:bodyPr wrap="square" rtlCol="0" anchor="t">
              <a:spAutoFit/>
            </a:bodyPr>
            <a:lstStyle/>
            <a:p>
              <a:pPr algn="ctr"/>
              <a:r>
                <a:rPr lang="en-US" sz="1400" dirty="0"/>
                <a:t>Is my application available and performing for users?</a:t>
              </a:r>
            </a:p>
            <a:p>
              <a:pPr algn="ctr"/>
              <a:r>
                <a:rPr lang="en-US" sz="1400" dirty="0"/>
                <a:t>One dashboard</a:t>
              </a:r>
            </a:p>
          </p:txBody>
        </p:sp>
      </p:grpSp>
      <p:pic>
        <p:nvPicPr>
          <p:cNvPr id="41" name="Picture 4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009847" y="1891604"/>
            <a:ext cx="2581814" cy="1502089"/>
          </a:xfrm>
          <a:prstGeom prst="rect">
            <a:avLst/>
          </a:prstGeom>
        </p:spPr>
      </p:pic>
      <p:sp>
        <p:nvSpPr>
          <p:cNvPr id="46" name="TextBox 5"/>
          <p:cNvSpPr txBox="1"/>
          <p:nvPr/>
        </p:nvSpPr>
        <p:spPr>
          <a:xfrm>
            <a:off x="8338511" y="3752514"/>
            <a:ext cx="1417376" cy="400110"/>
          </a:xfrm>
          <a:prstGeom prst="rect">
            <a:avLst/>
          </a:prstGeom>
          <a:noFill/>
        </p:spPr>
        <p:txBody>
          <a:bodyPr wrap="none" rtlCol="0" anchor="b">
            <a:spAutoFit/>
          </a:bodyPr>
          <a:lstStyle/>
          <a:p>
            <a:pPr algn="ctr"/>
            <a:r>
              <a:rPr lang="en-US" sz="2000" dirty="0">
                <a:solidFill>
                  <a:srgbClr val="0070C0"/>
                </a:solidFill>
                <a:latin typeface="+mj-lt"/>
              </a:rPr>
              <a:t>Succeeding</a:t>
            </a:r>
          </a:p>
        </p:txBody>
      </p:sp>
      <p:sp>
        <p:nvSpPr>
          <p:cNvPr id="54" name="TextBox 60"/>
          <p:cNvSpPr txBox="1"/>
          <p:nvPr/>
        </p:nvSpPr>
        <p:spPr>
          <a:xfrm>
            <a:off x="7604544" y="5018127"/>
            <a:ext cx="3056862" cy="738664"/>
          </a:xfrm>
          <a:prstGeom prst="rect">
            <a:avLst/>
          </a:prstGeom>
          <a:noFill/>
        </p:spPr>
        <p:txBody>
          <a:bodyPr wrap="none" rtlCol="0" anchor="t">
            <a:spAutoFit/>
          </a:bodyPr>
          <a:lstStyle/>
          <a:p>
            <a:pPr algn="ctr"/>
            <a:r>
              <a:rPr lang="en-US" sz="1400" dirty="0"/>
              <a:t>Where do we invest next?</a:t>
            </a:r>
          </a:p>
          <a:p>
            <a:pPr algn="ctr"/>
            <a:r>
              <a:rPr lang="en-US" sz="1400" dirty="0"/>
              <a:t>Show me top features and customer</a:t>
            </a:r>
          </a:p>
          <a:p>
            <a:pPr algn="ctr"/>
            <a:r>
              <a:rPr lang="en-US" sz="1400" dirty="0"/>
              <a:t>Usage patterns</a:t>
            </a:r>
          </a:p>
        </p:txBody>
      </p:sp>
      <p:pic>
        <p:nvPicPr>
          <p:cNvPr id="55" name="Picture 54"/>
          <p:cNvPicPr>
            <a:picLocks noChangeAspect="1"/>
          </p:cNvPicPr>
          <p:nvPr/>
        </p:nvPicPr>
        <p:blipFill rotWithShape="1">
          <a:blip r:embed="rId5" cstate="screen">
            <a:extLst>
              <a:ext uri="{28A0092B-C50C-407E-A947-70E740481C1C}">
                <a14:useLocalDpi xmlns:a14="http://schemas.microsoft.com/office/drawing/2010/main"/>
              </a:ext>
            </a:extLst>
          </a:blip>
          <a:srcRect l="-1857"/>
          <a:stretch/>
        </p:blipFill>
        <p:spPr>
          <a:xfrm>
            <a:off x="6048446" y="1875665"/>
            <a:ext cx="1286082" cy="1338721"/>
          </a:xfrm>
          <a:prstGeom prst="rect">
            <a:avLst/>
          </a:prstGeom>
        </p:spPr>
      </p:pic>
      <p:sp>
        <p:nvSpPr>
          <p:cNvPr id="57" name="TextBox 5"/>
          <p:cNvSpPr txBox="1"/>
          <p:nvPr/>
        </p:nvSpPr>
        <p:spPr>
          <a:xfrm>
            <a:off x="2156712" y="4682708"/>
            <a:ext cx="1975010" cy="338554"/>
          </a:xfrm>
          <a:prstGeom prst="rect">
            <a:avLst/>
          </a:prstGeom>
          <a:noFill/>
        </p:spPr>
        <p:txBody>
          <a:bodyPr wrap="square" rtlCol="0" anchor="b">
            <a:spAutoFit/>
          </a:bodyPr>
          <a:lstStyle/>
          <a:p>
            <a:pPr algn="ctr"/>
            <a:r>
              <a:rPr lang="en-US" sz="1600" dirty="0">
                <a:latin typeface="+mj-lt"/>
              </a:rPr>
              <a:t>Health dashboards</a:t>
            </a:r>
          </a:p>
        </p:txBody>
      </p:sp>
      <p:sp>
        <p:nvSpPr>
          <p:cNvPr id="59" name="TextBox 27"/>
          <p:cNvSpPr txBox="1"/>
          <p:nvPr/>
        </p:nvSpPr>
        <p:spPr>
          <a:xfrm>
            <a:off x="4577240" y="4682708"/>
            <a:ext cx="2823209" cy="338554"/>
          </a:xfrm>
          <a:prstGeom prst="rect">
            <a:avLst/>
          </a:prstGeom>
          <a:noFill/>
        </p:spPr>
        <p:txBody>
          <a:bodyPr wrap="none" rtlCol="0" anchor="b">
            <a:spAutoFit/>
          </a:bodyPr>
          <a:lstStyle/>
          <a:p>
            <a:pPr algn="ctr"/>
            <a:r>
              <a:rPr lang="en-US" sz="1600" dirty="0">
                <a:latin typeface="+mj-lt"/>
              </a:rPr>
              <a:t>Notifications and deep insights</a:t>
            </a:r>
          </a:p>
        </p:txBody>
      </p:sp>
      <p:cxnSp>
        <p:nvCxnSpPr>
          <p:cNvPr id="60" name="Straight Connector 26"/>
          <p:cNvCxnSpPr/>
          <p:nvPr/>
        </p:nvCxnSpPr>
        <p:spPr>
          <a:xfrm>
            <a:off x="9132968" y="4242420"/>
            <a:ext cx="0" cy="443075"/>
          </a:xfrm>
          <a:prstGeom prst="line">
            <a:avLst/>
          </a:prstGeom>
          <a:ln w="57150"/>
        </p:spPr>
        <p:style>
          <a:lnRef idx="3">
            <a:schemeClr val="accent3"/>
          </a:lnRef>
          <a:fillRef idx="0">
            <a:schemeClr val="accent3"/>
          </a:fillRef>
          <a:effectRef idx="2">
            <a:schemeClr val="accent3"/>
          </a:effectRef>
          <a:fontRef idx="minor">
            <a:schemeClr val="tx1"/>
          </a:fontRef>
        </p:style>
      </p:cxnSp>
      <p:sp>
        <p:nvSpPr>
          <p:cNvPr id="61" name="TextBox 5"/>
          <p:cNvSpPr txBox="1"/>
          <p:nvPr/>
        </p:nvSpPr>
        <p:spPr>
          <a:xfrm>
            <a:off x="8218892" y="4682708"/>
            <a:ext cx="1810426" cy="338554"/>
          </a:xfrm>
          <a:prstGeom prst="rect">
            <a:avLst/>
          </a:prstGeom>
          <a:noFill/>
        </p:spPr>
        <p:txBody>
          <a:bodyPr wrap="square" rtlCol="0" anchor="b">
            <a:spAutoFit/>
          </a:bodyPr>
          <a:lstStyle/>
          <a:p>
            <a:pPr algn="ctr"/>
            <a:r>
              <a:rPr lang="en-US" sz="1600" dirty="0">
                <a:latin typeface="+mj-lt"/>
              </a:rPr>
              <a:t>Usage dashboards</a:t>
            </a:r>
          </a:p>
        </p:txBody>
      </p:sp>
      <p:pic>
        <p:nvPicPr>
          <p:cNvPr id="26" name="Picture 2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515523" y="1842423"/>
            <a:ext cx="3033031" cy="1627663"/>
          </a:xfrm>
          <a:prstGeom prst="rect">
            <a:avLst/>
          </a:prstGeom>
        </p:spPr>
      </p:pic>
      <p:pic>
        <p:nvPicPr>
          <p:cNvPr id="63" name="Picture 62" descr="Machine generated alternative text:&#10;4 WebTest4 [2:30 PM] - Microsoft Visual Studio ÇJ !‘ 1 Quick Launch (CtrI÷Q) P =&#10;FILE EDIT VIEW PROJECT DEBUG TEAM TOOLS TEST ARCHITECTURE ANALYZE WINDOW HELP VladJoanovic Vi&#10;Attach...&#10;WebTest4[230PM] - X Performance_Team F...elntelliTraceFile 7ace7alb-d933-4b2...4c2241c2 [1:51 PM] -- ---&#10;t’ 4-&#10;0 Completed&#10;Request Status Total Time Request Time Request Bytes Rsponse Bytes&#10;J I&gt; I https:/fa4a.visualstudio.com/_appanalytics/_overviews/dashboards 200 0K 0.781 sec 0295 sec 0 1,071,058 &#10;J I&gt; I https:/fa4a.visualstudio.com/_appanalyticsf_overviewsfalerts 200 OK 0.889 sec 0.186 sec 0 3.81,716&#10;J A  https:/feus-tcsl.tofino.windowsazure.com/237498f3-1212-4637-bdff-351d5d5c36dc1--fwidget 2000K 0.782sec 0.348sec 1,009 631,617&#10;J  https//ajax.aspnetcdn.com/aja’jQueryfjqueiy-1.7.1.min.js 2000K - 0.OO5sec 0 42,060&#10;J  httpsf/ajax.aspnetcdn.com/ajaxfjquery.ui/1.8.18fjquery-ui.min.js 2000K - 0.OlOsec 0 71,598&#10;J  https/feus-tŒ1.tofino.windowsazure.com/Scripts/2.0/Dynamic/ComponentTemplatesf3c3134f6.j 200 0K - 0.175 sec 0 517&#10;J  httpsffeus-tcsl.tofino.windowsazure.com/Content/2.0/Dynamic/ComponentStylesheetsfo806c2a 200 OK - 0.182 sec 0 39,108&#10;https://eus-tcsl .tofino.windowsazure.com/Scripts/2.0/DynamiclComponentScriptsf78ed9dl 1 .js?Ic 200 0K . 0.429 sec 0 475,958&#10;. 1&#10;Web Browser esponse ISte I Details _________________ ______________ k L_______________________________________________________________________&#10;Failure L [&#10;Name Value&#10;Headers _________________ __________&#10;Cookies&#10;QueryString Parameters&#10;Form Post Parameters&#10;• Show raw data"/>
          <p:cNvPicPr/>
          <p:nvPr/>
        </p:nvPicPr>
        <p:blipFill>
          <a:blip r:embed="rId7" cstate="screen">
            <a:extLst>
              <a:ext uri="{28A0092B-C50C-407E-A947-70E740481C1C}">
                <a14:useLocalDpi xmlns:a14="http://schemas.microsoft.com/office/drawing/2010/main"/>
              </a:ext>
            </a:extLst>
          </a:blip>
          <a:srcRect/>
          <a:stretch>
            <a:fillRect/>
          </a:stretch>
        </p:blipFill>
        <p:spPr bwMode="auto">
          <a:xfrm>
            <a:off x="5401005" y="2351355"/>
            <a:ext cx="1447535" cy="1221626"/>
          </a:xfrm>
          <a:prstGeom prst="rect">
            <a:avLst/>
          </a:prstGeom>
        </p:spPr>
      </p:pic>
      <p:sp>
        <p:nvSpPr>
          <p:cNvPr id="23" name="Right Arrow 4"/>
          <p:cNvSpPr/>
          <p:nvPr/>
        </p:nvSpPr>
        <p:spPr>
          <a:xfrm>
            <a:off x="2037259" y="4319071"/>
            <a:ext cx="8192137" cy="313265"/>
          </a:xfrm>
          <a:prstGeom prst="rightArrow">
            <a:avLst/>
          </a:prstGeom>
          <a:solidFill>
            <a:schemeClr val="tx2"/>
          </a:solidFill>
          <a:ln>
            <a:noFill/>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530" dirty="0">
              <a:solidFill>
                <a:schemeClr val="tx1"/>
              </a:solidFill>
              <a:latin typeface="+mj-lt"/>
            </a:endParaRPr>
          </a:p>
        </p:txBody>
      </p:sp>
    </p:spTree>
    <p:extLst>
      <p:ext uri="{BB962C8B-B14F-4D97-AF65-F5344CB8AC3E}">
        <p14:creationId xmlns:p14="http://schemas.microsoft.com/office/powerpoint/2010/main" val="507576999"/>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Insights supported platforms</a:t>
            </a:r>
          </a:p>
        </p:txBody>
      </p:sp>
      <p:sp>
        <p:nvSpPr>
          <p:cNvPr id="3" name="TextBox 2"/>
          <p:cNvSpPr txBox="1"/>
          <p:nvPr/>
        </p:nvSpPr>
        <p:spPr>
          <a:xfrm>
            <a:off x="366169" y="1287462"/>
            <a:ext cx="11109075" cy="5427413"/>
          </a:xfrm>
          <a:prstGeom prst="rect">
            <a:avLst/>
          </a:prstGeom>
          <a:noFill/>
        </p:spPr>
        <p:txBody>
          <a:bodyPr wrap="square" lIns="139876" tIns="111902" rIns="139876" bIns="111902" rtlCol="0">
            <a:spAutoFit/>
          </a:bodyPr>
          <a:lstStyle/>
          <a:p>
            <a:r>
              <a:rPr lang="en-US" sz="3200" dirty="0">
                <a:solidFill>
                  <a:schemeClr val="tx2"/>
                </a:solidFill>
                <a:latin typeface="+mj-lt"/>
              </a:rPr>
              <a:t>Server side:</a:t>
            </a:r>
          </a:p>
          <a:p>
            <a:pPr marL="342900" lvl="1" indent="-342900" defTabSz="932594" fontAlgn="ctr">
              <a:lnSpc>
                <a:spcPct val="90000"/>
              </a:lnSpc>
              <a:spcBef>
                <a:spcPct val="20000"/>
              </a:spcBef>
              <a:buSzPct val="90000"/>
              <a:buFont typeface="Arial" panose="020B0604020202020204" pitchFamily="34" charset="0"/>
              <a:buChar char="•"/>
            </a:pPr>
            <a:r>
              <a:rPr lang="en-US" sz="2000" dirty="0">
                <a:gradFill>
                  <a:gsLst>
                    <a:gs pos="1250">
                      <a:schemeClr val="tx1"/>
                    </a:gs>
                    <a:gs pos="100000">
                      <a:schemeClr val="tx1"/>
                    </a:gs>
                  </a:gsLst>
                  <a:lin ang="5400000" scaled="0"/>
                </a:gradFill>
              </a:rPr>
              <a:t>Net and Java</a:t>
            </a:r>
          </a:p>
          <a:p>
            <a:pPr marL="809271" lvl="2" indent="-342900" defTabSz="932594" fontAlgn="ctr">
              <a:lnSpc>
                <a:spcPct val="90000"/>
              </a:lnSpc>
              <a:spcBef>
                <a:spcPct val="20000"/>
              </a:spcBef>
              <a:buSzPct val="90000"/>
              <a:buFont typeface="Arial" panose="020B0604020202020204" pitchFamily="34" charset="0"/>
              <a:buChar char="•"/>
            </a:pPr>
            <a:r>
              <a:rPr lang="en-US" dirty="0">
                <a:gradFill>
                  <a:gsLst>
                    <a:gs pos="1250">
                      <a:schemeClr val="tx1"/>
                    </a:gs>
                    <a:gs pos="100000">
                      <a:schemeClr val="tx1"/>
                    </a:gs>
                  </a:gsLst>
                  <a:lin ang="5400000" scaled="0"/>
                </a:gradFill>
              </a:rPr>
              <a:t>Agent-based</a:t>
            </a:r>
          </a:p>
          <a:p>
            <a:pPr marL="1275642" lvl="3" indent="-342900" defTabSz="932594" fontAlgn="ctr">
              <a:lnSpc>
                <a:spcPct val="90000"/>
              </a:lnSpc>
              <a:spcBef>
                <a:spcPct val="20000"/>
              </a:spcBef>
              <a:buSzPct val="90000"/>
              <a:buFont typeface="Arial" panose="020B0604020202020204" pitchFamily="34" charset="0"/>
              <a:buChar char="•"/>
            </a:pPr>
            <a:r>
              <a:rPr lang="en-US" sz="1600" dirty="0">
                <a:gradFill>
                  <a:gsLst>
                    <a:gs pos="1250">
                      <a:schemeClr val="tx1"/>
                    </a:gs>
                    <a:gs pos="100000">
                      <a:schemeClr val="tx1"/>
                    </a:gs>
                  </a:gsLst>
                  <a:lin ang="5400000" scaled="0"/>
                </a:gradFill>
              </a:rPr>
              <a:t>Windows: Microsoft Monitoring Agent</a:t>
            </a:r>
          </a:p>
          <a:p>
            <a:pPr marL="809271" lvl="2" indent="-342900" defTabSz="932594" fontAlgn="ctr">
              <a:lnSpc>
                <a:spcPct val="90000"/>
              </a:lnSpc>
              <a:spcBef>
                <a:spcPct val="20000"/>
              </a:spcBef>
              <a:buSzPct val="90000"/>
              <a:buFont typeface="Arial" panose="020B0604020202020204" pitchFamily="34" charset="0"/>
              <a:buChar char="•"/>
            </a:pPr>
            <a:r>
              <a:rPr lang="en-US" dirty="0">
                <a:gradFill>
                  <a:gsLst>
                    <a:gs pos="1250">
                      <a:schemeClr val="tx1"/>
                    </a:gs>
                    <a:gs pos="100000">
                      <a:schemeClr val="tx1"/>
                    </a:gs>
                  </a:gsLst>
                  <a:lin ang="5400000" scaled="0"/>
                </a:gradFill>
              </a:rPr>
              <a:t>Azure: Includes Azure Virtual Machines and Cloud Services</a:t>
            </a:r>
          </a:p>
          <a:p>
            <a:pPr marL="342900" lvl="1" indent="-342900" defTabSz="932594" fontAlgn="ctr">
              <a:lnSpc>
                <a:spcPct val="90000"/>
              </a:lnSpc>
              <a:spcBef>
                <a:spcPct val="20000"/>
              </a:spcBef>
              <a:buSzPct val="90000"/>
              <a:buFont typeface="Arial" panose="020B0604020202020204" pitchFamily="34" charset="0"/>
              <a:buChar char="•"/>
            </a:pPr>
            <a:r>
              <a:rPr lang="en-US" sz="2000" dirty="0">
                <a:gradFill>
                  <a:gsLst>
                    <a:gs pos="1250">
                      <a:schemeClr val="tx1"/>
                    </a:gs>
                    <a:gs pos="100000">
                      <a:schemeClr val="tx1"/>
                    </a:gs>
                  </a:gsLst>
                  <a:lin ang="5400000" scaled="0"/>
                </a:gradFill>
              </a:rPr>
              <a:t>ASP.NET</a:t>
            </a:r>
          </a:p>
          <a:p>
            <a:pPr marL="342900" lvl="1" indent="-342900" defTabSz="932594" fontAlgn="ctr">
              <a:lnSpc>
                <a:spcPct val="90000"/>
              </a:lnSpc>
              <a:spcBef>
                <a:spcPct val="20000"/>
              </a:spcBef>
              <a:buSzPct val="90000"/>
              <a:buFont typeface="Arial" panose="020B0604020202020204" pitchFamily="34" charset="0"/>
              <a:buChar char="•"/>
            </a:pPr>
            <a:r>
              <a:rPr lang="en-US" sz="2000" dirty="0">
                <a:gradFill>
                  <a:gsLst>
                    <a:gs pos="1250">
                      <a:schemeClr val="tx1"/>
                    </a:gs>
                    <a:gs pos="100000">
                      <a:schemeClr val="tx1"/>
                    </a:gs>
                  </a:gsLst>
                  <a:lin ang="5400000" scaled="0"/>
                </a:gradFill>
              </a:rPr>
              <a:t>SDK-based</a:t>
            </a:r>
          </a:p>
          <a:p>
            <a:pPr marL="1156513" lvl="2" indent="-457200">
              <a:buClr>
                <a:schemeClr val="tx2"/>
              </a:buClr>
              <a:buFont typeface="Arial" panose="020B0604020202020204" pitchFamily="34" charset="0"/>
              <a:buChar char="•"/>
            </a:pPr>
            <a:endParaRPr lang="en-US" sz="2800" dirty="0">
              <a:solidFill>
                <a:schemeClr val="tx2"/>
              </a:solidFill>
              <a:latin typeface="+mj-lt"/>
            </a:endParaRPr>
          </a:p>
          <a:p>
            <a:r>
              <a:rPr lang="en-US" sz="3200" dirty="0">
                <a:solidFill>
                  <a:schemeClr val="tx2"/>
                </a:solidFill>
                <a:latin typeface="+mj-lt"/>
              </a:rPr>
              <a:t>Client side:</a:t>
            </a:r>
          </a:p>
          <a:p>
            <a:pPr marL="342900" lvl="1" indent="-342900" defTabSz="932594" fontAlgn="ctr">
              <a:lnSpc>
                <a:spcPct val="90000"/>
              </a:lnSpc>
              <a:spcBef>
                <a:spcPct val="20000"/>
              </a:spcBef>
              <a:buSzPct val="90000"/>
              <a:buFont typeface="Arial" panose="020B0604020202020204" pitchFamily="34" charset="0"/>
              <a:buChar char="•"/>
            </a:pPr>
            <a:r>
              <a:rPr lang="en-US" sz="2000" dirty="0">
                <a:gradFill>
                  <a:gsLst>
                    <a:gs pos="1250">
                      <a:schemeClr val="tx1"/>
                    </a:gs>
                    <a:gs pos="100000">
                      <a:schemeClr val="tx1"/>
                    </a:gs>
                  </a:gsLst>
                  <a:lin ang="5400000" scaled="0"/>
                </a:gradFill>
              </a:rPr>
              <a:t>Browser (JavaScript)</a:t>
            </a:r>
          </a:p>
          <a:p>
            <a:pPr marL="342900" lvl="1" indent="-342900" defTabSz="932594" fontAlgn="ctr">
              <a:lnSpc>
                <a:spcPct val="90000"/>
              </a:lnSpc>
              <a:spcBef>
                <a:spcPct val="20000"/>
              </a:spcBef>
              <a:buSzPct val="90000"/>
              <a:buFont typeface="Arial" panose="020B0604020202020204" pitchFamily="34" charset="0"/>
              <a:buChar char="•"/>
            </a:pPr>
            <a:r>
              <a:rPr lang="en-US" sz="2000" dirty="0">
                <a:gradFill>
                  <a:gsLst>
                    <a:gs pos="1250">
                      <a:schemeClr val="tx1"/>
                    </a:gs>
                    <a:gs pos="100000">
                      <a:schemeClr val="tx1"/>
                    </a:gs>
                  </a:gsLst>
                  <a:lin ang="5400000" scaled="0"/>
                </a:gradFill>
              </a:rPr>
              <a:t>Windows Phone</a:t>
            </a:r>
          </a:p>
          <a:p>
            <a:pPr marL="342900" lvl="1" indent="-342900" defTabSz="932594" fontAlgn="ctr">
              <a:lnSpc>
                <a:spcPct val="90000"/>
              </a:lnSpc>
              <a:spcBef>
                <a:spcPct val="20000"/>
              </a:spcBef>
              <a:buSzPct val="90000"/>
              <a:buFont typeface="Arial" panose="020B0604020202020204" pitchFamily="34" charset="0"/>
              <a:buChar char="•"/>
            </a:pPr>
            <a:r>
              <a:rPr lang="en-US" sz="2000" dirty="0">
                <a:gradFill>
                  <a:gsLst>
                    <a:gs pos="1250">
                      <a:schemeClr val="tx1"/>
                    </a:gs>
                    <a:gs pos="100000">
                      <a:schemeClr val="tx1"/>
                    </a:gs>
                  </a:gsLst>
                  <a:lin ang="5400000" scaled="0"/>
                </a:gradFill>
              </a:rPr>
              <a:t>Windows Store</a:t>
            </a:r>
          </a:p>
          <a:p>
            <a:pPr marL="611899" lvl="1" indent="-262242">
              <a:buFont typeface="Arial" panose="020B0604020202020204" pitchFamily="34" charset="0"/>
              <a:buChar char="•"/>
            </a:pPr>
            <a:endParaRPr lang="en-US" sz="1600" dirty="0"/>
          </a:p>
          <a:p>
            <a:r>
              <a:rPr lang="en-US" sz="3200" dirty="0">
                <a:solidFill>
                  <a:schemeClr val="tx2"/>
                </a:solidFill>
                <a:latin typeface="+mj-lt"/>
              </a:rPr>
              <a:t>Azure websites</a:t>
            </a:r>
          </a:p>
        </p:txBody>
      </p:sp>
    </p:spTree>
    <p:extLst>
      <p:ext uri="{BB962C8B-B14F-4D97-AF65-F5344CB8AC3E}">
        <p14:creationId xmlns:p14="http://schemas.microsoft.com/office/powerpoint/2010/main" val="3047055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169" y="295278"/>
            <a:ext cx="11702551" cy="917575"/>
          </a:xfrm>
        </p:spPr>
        <p:txBody>
          <a:bodyPr/>
          <a:lstStyle/>
          <a:p>
            <a:r>
              <a:rPr lang="en-US"/>
              <a:t>Application Insights</a:t>
            </a:r>
            <a:endParaRPr lang="en-US" dirty="0"/>
          </a:p>
        </p:txBody>
      </p:sp>
      <p:pic>
        <p:nvPicPr>
          <p:cNvPr id="3" name="Picture 2">
            <a:extLst>
              <a:ext uri="{FF2B5EF4-FFF2-40B4-BE49-F238E27FC236}">
                <a16:creationId xmlns:a16="http://schemas.microsoft.com/office/drawing/2014/main" id="{734C2DD2-4468-4FA7-9B99-D59F83A43DD7}"/>
              </a:ext>
            </a:extLst>
          </p:cNvPr>
          <p:cNvPicPr>
            <a:picLocks noChangeAspect="1"/>
          </p:cNvPicPr>
          <p:nvPr/>
        </p:nvPicPr>
        <p:blipFill>
          <a:blip r:embed="rId3"/>
          <a:stretch>
            <a:fillRect/>
          </a:stretch>
        </p:blipFill>
        <p:spPr>
          <a:xfrm>
            <a:off x="448136" y="1287462"/>
            <a:ext cx="11538616" cy="4763846"/>
          </a:xfrm>
          <a:prstGeom prst="rect">
            <a:avLst/>
          </a:prstGeom>
        </p:spPr>
      </p:pic>
    </p:spTree>
    <p:extLst>
      <p:ext uri="{BB962C8B-B14F-4D97-AF65-F5344CB8AC3E}">
        <p14:creationId xmlns:p14="http://schemas.microsoft.com/office/powerpoint/2010/main" val="219735496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66168" y="1212851"/>
            <a:ext cx="11702553" cy="6112443"/>
          </a:xfrm>
        </p:spPr>
        <p:txBody>
          <a:bodyPr/>
          <a:lstStyle/>
          <a:p>
            <a:pPr marL="0" indent="0">
              <a:buNone/>
            </a:pPr>
            <a:r>
              <a:rPr lang="en-US" sz="3200" dirty="0"/>
              <a:t>Azure Monitor (previously Azure Insights)</a:t>
            </a:r>
          </a:p>
          <a:p>
            <a:pPr marL="342900" lvl="1" indent="-342900" fontAlgn="ctr"/>
            <a:r>
              <a:rPr lang="en-US" dirty="0"/>
              <a:t>Data from Azure Infrastructure (Activity Log) and each resource (Diagnostic Logs)</a:t>
            </a:r>
          </a:p>
          <a:p>
            <a:pPr marL="0" indent="0">
              <a:buNone/>
            </a:pPr>
            <a:r>
              <a:rPr lang="en-US" sz="3200" dirty="0"/>
              <a:t>Azure Network Watcher</a:t>
            </a:r>
          </a:p>
          <a:p>
            <a:r>
              <a:rPr lang="en-US" sz="2000" dirty="0">
                <a:gradFill>
                  <a:gsLst>
                    <a:gs pos="1250">
                      <a:schemeClr val="tx1"/>
                    </a:gs>
                    <a:gs pos="100000">
                      <a:schemeClr val="tx1"/>
                    </a:gs>
                  </a:gsLst>
                  <a:lin ang="5400000" scaled="0"/>
                </a:gradFill>
                <a:latin typeface="+mn-lt"/>
              </a:rPr>
              <a:t>Diagnoses conditions at a network scenario level in, to, and from Azure</a:t>
            </a:r>
          </a:p>
          <a:p>
            <a:pPr marL="0" indent="0">
              <a:buNone/>
            </a:pPr>
            <a:r>
              <a:rPr lang="en-US" sz="3200" dirty="0"/>
              <a:t>Azure Advisor</a:t>
            </a:r>
          </a:p>
          <a:p>
            <a:pPr marL="342900" lvl="1" indent="-342900" fontAlgn="ctr"/>
            <a:r>
              <a:rPr lang="en-US" dirty="0"/>
              <a:t>Best practices to optimize Azure deployments on performance, security, HA, and costs</a:t>
            </a:r>
          </a:p>
          <a:p>
            <a:pPr marL="0" indent="0">
              <a:buNone/>
            </a:pPr>
            <a:r>
              <a:rPr lang="en-US" sz="3200" dirty="0"/>
              <a:t>Azure Security Center</a:t>
            </a:r>
          </a:p>
          <a:p>
            <a:pPr marL="342900" lvl="1" indent="-342900" fontAlgn="ctr"/>
            <a:r>
              <a:rPr lang="en-US" dirty="0"/>
              <a:t>Prevents, detects, and responds to threats on Azure resources.</a:t>
            </a:r>
          </a:p>
          <a:p>
            <a:pPr marL="0" indent="0">
              <a:buNone/>
            </a:pPr>
            <a:r>
              <a:rPr lang="en-US" sz="3200" dirty="0"/>
              <a:t>Log Analytics (part of OMS)</a:t>
            </a:r>
          </a:p>
          <a:p>
            <a:pPr marL="342900" lvl="1" indent="-342900" fontAlgn="ctr"/>
            <a:r>
              <a:rPr lang="en-US" dirty="0"/>
              <a:t>Holistic monitoring of on-premises, Azure, and third party clouds like AWS</a:t>
            </a:r>
          </a:p>
          <a:p>
            <a:pPr marL="0" indent="0">
              <a:buNone/>
            </a:pPr>
            <a:r>
              <a:rPr lang="en-US" sz="3200" dirty="0"/>
              <a:t>Application Insights</a:t>
            </a:r>
          </a:p>
          <a:p>
            <a:pPr marL="342900" lvl="1" indent="-342900" fontAlgn="ctr"/>
            <a:r>
              <a:rPr lang="en-US" dirty="0"/>
              <a:t>Detection and diagnostics at the application layer of services like App Service Web Apps</a:t>
            </a:r>
          </a:p>
          <a:p>
            <a:endParaRPr lang="en-US" dirty="0"/>
          </a:p>
        </p:txBody>
      </p:sp>
      <p:sp>
        <p:nvSpPr>
          <p:cNvPr id="5" name="Title 4"/>
          <p:cNvSpPr>
            <a:spLocks noGrp="1"/>
          </p:cNvSpPr>
          <p:nvPr>
            <p:ph type="title"/>
          </p:nvPr>
        </p:nvSpPr>
        <p:spPr/>
        <p:txBody>
          <a:bodyPr/>
          <a:lstStyle/>
          <a:p>
            <a:r>
              <a:rPr lang="en-US" dirty="0"/>
              <a:t>Azure Monitoring Services</a:t>
            </a:r>
          </a:p>
        </p:txBody>
      </p:sp>
    </p:spTree>
    <p:extLst>
      <p:ext uri="{BB962C8B-B14F-4D97-AF65-F5344CB8AC3E}">
        <p14:creationId xmlns:p14="http://schemas.microsoft.com/office/powerpoint/2010/main" val="1983072867"/>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58371" y="3323238"/>
            <a:ext cx="2570362" cy="1255934"/>
          </a:xfrm>
          <a:prstGeom prst="rect">
            <a:avLst/>
          </a:prstGeom>
        </p:spPr>
      </p:pic>
      <p:pic>
        <p:nvPicPr>
          <p:cNvPr id="58" name="Picture 5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61472" y="1972905"/>
            <a:ext cx="2563329" cy="1230863"/>
          </a:xfrm>
          <a:prstGeom prst="rect">
            <a:avLst/>
          </a:prstGeom>
        </p:spPr>
      </p:pic>
      <p:sp>
        <p:nvSpPr>
          <p:cNvPr id="59" name="TextBox 58"/>
          <p:cNvSpPr txBox="1"/>
          <p:nvPr/>
        </p:nvSpPr>
        <p:spPr>
          <a:xfrm>
            <a:off x="1812648" y="4850879"/>
            <a:ext cx="2841034" cy="1169551"/>
          </a:xfrm>
          <a:prstGeom prst="rect">
            <a:avLst/>
          </a:prstGeom>
          <a:noFill/>
        </p:spPr>
        <p:txBody>
          <a:bodyPr wrap="square" rtlCol="0">
            <a:spAutoFit/>
          </a:bodyPr>
          <a:lstStyle/>
          <a:p>
            <a:pPr algn="ctr"/>
            <a:r>
              <a:rPr lang="en-US" sz="1400" dirty="0"/>
              <a:t>1. Telemetry is collected at each component: usage, performance, exception, crash, event, synthetic transactions, logs, developer-supplied event data</a:t>
            </a:r>
          </a:p>
        </p:txBody>
      </p:sp>
      <p:sp>
        <p:nvSpPr>
          <p:cNvPr id="62" name="TextBox 61"/>
          <p:cNvSpPr txBox="1"/>
          <p:nvPr/>
        </p:nvSpPr>
        <p:spPr>
          <a:xfrm>
            <a:off x="4945505" y="4865658"/>
            <a:ext cx="2731861" cy="738664"/>
          </a:xfrm>
          <a:prstGeom prst="rect">
            <a:avLst/>
          </a:prstGeom>
          <a:noFill/>
        </p:spPr>
        <p:txBody>
          <a:bodyPr wrap="square" rtlCol="0">
            <a:spAutoFit/>
          </a:bodyPr>
          <a:lstStyle/>
          <a:p>
            <a:pPr algn="ctr"/>
            <a:r>
              <a:rPr lang="en-US" sz="1400" dirty="0"/>
              <a:t>2. Telemetry arrives to Application Insights service where it is processed</a:t>
            </a:r>
          </a:p>
        </p:txBody>
      </p:sp>
      <p:sp>
        <p:nvSpPr>
          <p:cNvPr id="63" name="TextBox 62"/>
          <p:cNvSpPr txBox="1"/>
          <p:nvPr/>
        </p:nvSpPr>
        <p:spPr>
          <a:xfrm>
            <a:off x="7969188" y="4850881"/>
            <a:ext cx="2731861" cy="954107"/>
          </a:xfrm>
          <a:prstGeom prst="rect">
            <a:avLst/>
          </a:prstGeom>
          <a:noFill/>
        </p:spPr>
        <p:txBody>
          <a:bodyPr wrap="square" rtlCol="0">
            <a:spAutoFit/>
          </a:bodyPr>
          <a:lstStyle/>
          <a:p>
            <a:pPr algn="ctr"/>
            <a:r>
              <a:rPr lang="en-US" sz="1400" dirty="0"/>
              <a:t>3. A 360-degree view of the application – help keep it available, performing, </a:t>
            </a:r>
          </a:p>
          <a:p>
            <a:pPr algn="ctr"/>
            <a:r>
              <a:rPr lang="en-US" sz="1400" dirty="0"/>
              <a:t>and succeeding</a:t>
            </a:r>
          </a:p>
        </p:txBody>
      </p:sp>
      <p:sp>
        <p:nvSpPr>
          <p:cNvPr id="64" name="Rectangle 63"/>
          <p:cNvSpPr/>
          <p:nvPr/>
        </p:nvSpPr>
        <p:spPr>
          <a:xfrm>
            <a:off x="5524370" y="2694227"/>
            <a:ext cx="1531164" cy="1340485"/>
          </a:xfrm>
          <a:prstGeom prst="rect">
            <a:avLst/>
          </a:prstGeom>
          <a:solidFill>
            <a:srgbClr val="5F29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30" dirty="0">
              <a:solidFill>
                <a:schemeClr val="tx1"/>
              </a:solidFill>
            </a:endParaRPr>
          </a:p>
        </p:txBody>
      </p:sp>
      <p:sp>
        <p:nvSpPr>
          <p:cNvPr id="65" name="Right Brace 64"/>
          <p:cNvSpPr/>
          <p:nvPr/>
        </p:nvSpPr>
        <p:spPr>
          <a:xfrm>
            <a:off x="4653682" y="1928575"/>
            <a:ext cx="407974" cy="2738430"/>
          </a:xfrm>
          <a:prstGeom prst="rightBrac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377" dirty="0">
                <a:solidFill>
                  <a:schemeClr val="bg2">
                    <a:lumMod val="25000"/>
                  </a:schemeClr>
                </a:solidFill>
              </a:rPr>
              <a:t>     </a:t>
            </a:r>
          </a:p>
        </p:txBody>
      </p:sp>
      <p:sp>
        <p:nvSpPr>
          <p:cNvPr id="66" name="TextBox 65"/>
          <p:cNvSpPr txBox="1"/>
          <p:nvPr/>
        </p:nvSpPr>
        <p:spPr>
          <a:xfrm>
            <a:off x="5580449" y="2748887"/>
            <a:ext cx="1475084" cy="1081258"/>
          </a:xfrm>
          <a:prstGeom prst="rect">
            <a:avLst/>
          </a:prstGeom>
          <a:noFill/>
        </p:spPr>
        <p:txBody>
          <a:bodyPr wrap="none" rtlCol="0">
            <a:spAutoFit/>
          </a:bodyPr>
          <a:lstStyle/>
          <a:p>
            <a:r>
              <a:rPr lang="en-US" sz="2142" dirty="0">
                <a:solidFill>
                  <a:schemeClr val="bg1"/>
                </a:solidFill>
                <a:latin typeface="Segoe UI Light" panose="020B0502040204020203" pitchFamily="34" charset="0"/>
                <a:cs typeface="Segoe UI Light" panose="020B0502040204020203" pitchFamily="34" charset="0"/>
              </a:rPr>
              <a:t>Application</a:t>
            </a:r>
          </a:p>
          <a:p>
            <a:r>
              <a:rPr lang="en-US" sz="2142" dirty="0">
                <a:solidFill>
                  <a:schemeClr val="bg1"/>
                </a:solidFill>
                <a:latin typeface="Segoe UI Light" panose="020B0502040204020203" pitchFamily="34" charset="0"/>
                <a:cs typeface="Segoe UI Light" panose="020B0502040204020203" pitchFamily="34" charset="0"/>
              </a:rPr>
              <a:t>Insights</a:t>
            </a:r>
          </a:p>
          <a:p>
            <a:r>
              <a:rPr lang="en-US" sz="2142" dirty="0">
                <a:solidFill>
                  <a:schemeClr val="bg1"/>
                </a:solidFill>
                <a:latin typeface="Segoe UI Light" panose="020B0502040204020203" pitchFamily="34" charset="0"/>
                <a:cs typeface="Segoe UI Light" panose="020B0502040204020203" pitchFamily="34" charset="0"/>
              </a:rPr>
              <a:t>service</a:t>
            </a:r>
          </a:p>
        </p:txBody>
      </p:sp>
      <p:sp>
        <p:nvSpPr>
          <p:cNvPr id="67" name="Right Brace 66"/>
          <p:cNvSpPr/>
          <p:nvPr/>
        </p:nvSpPr>
        <p:spPr>
          <a:xfrm>
            <a:off x="7273907" y="1928575"/>
            <a:ext cx="407974" cy="2738430"/>
          </a:xfrm>
          <a:prstGeom prst="rightBrac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377" dirty="0">
                <a:solidFill>
                  <a:schemeClr val="bg2">
                    <a:lumMod val="25000"/>
                  </a:schemeClr>
                </a:solidFill>
              </a:rPr>
              <a:t>     </a:t>
            </a:r>
          </a:p>
        </p:txBody>
      </p:sp>
      <p:grpSp>
        <p:nvGrpSpPr>
          <p:cNvPr id="13" name="Group 12"/>
          <p:cNvGrpSpPr/>
          <p:nvPr/>
        </p:nvGrpSpPr>
        <p:grpSpPr>
          <a:xfrm>
            <a:off x="2254276" y="1974416"/>
            <a:ext cx="2007043" cy="2742462"/>
            <a:chOff x="5616880" y="1687268"/>
            <a:chExt cx="3384923" cy="4625224"/>
          </a:xfrm>
        </p:grpSpPr>
        <p:grpSp>
          <p:nvGrpSpPr>
            <p:cNvPr id="14" name="Group 13"/>
            <p:cNvGrpSpPr/>
            <p:nvPr/>
          </p:nvGrpSpPr>
          <p:grpSpPr>
            <a:xfrm>
              <a:off x="8066322" y="1687268"/>
              <a:ext cx="427821" cy="586452"/>
              <a:chOff x="2415396" y="1426234"/>
              <a:chExt cx="511834" cy="701615"/>
            </a:xfrm>
          </p:grpSpPr>
          <p:sp>
            <p:nvSpPr>
              <p:cNvPr id="102" name="Oval 101"/>
              <p:cNvSpPr/>
              <p:nvPr/>
            </p:nvSpPr>
            <p:spPr bwMode="auto">
              <a:xfrm>
                <a:off x="2441926" y="1656271"/>
                <a:ext cx="460075" cy="46007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bg2">
                      <a:lumMod val="25000"/>
                    </a:schemeClr>
                  </a:solidFill>
                  <a:ea typeface="Segoe UI" pitchFamily="34" charset="0"/>
                  <a:cs typeface="Segoe UI" pitchFamily="34" charset="0"/>
                </a:endParaRPr>
              </a:p>
            </p:txBody>
          </p:sp>
          <p:sp>
            <p:nvSpPr>
              <p:cNvPr id="103" name="Oval 102"/>
              <p:cNvSpPr/>
              <p:nvPr/>
            </p:nvSpPr>
            <p:spPr bwMode="auto">
              <a:xfrm>
                <a:off x="2534573" y="1426234"/>
                <a:ext cx="281164" cy="28116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bg2">
                      <a:lumMod val="25000"/>
                    </a:schemeClr>
                  </a:solidFill>
                  <a:ea typeface="Segoe UI" pitchFamily="34" charset="0"/>
                  <a:cs typeface="Segoe UI" pitchFamily="34" charset="0"/>
                </a:endParaRPr>
              </a:p>
            </p:txBody>
          </p:sp>
          <p:sp>
            <p:nvSpPr>
              <p:cNvPr id="104" name="Rectangle 103"/>
              <p:cNvSpPr/>
              <p:nvPr/>
            </p:nvSpPr>
            <p:spPr bwMode="auto">
              <a:xfrm>
                <a:off x="2415396" y="1881026"/>
                <a:ext cx="511834" cy="2468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bg2">
                      <a:lumMod val="25000"/>
                    </a:schemeClr>
                  </a:solidFill>
                  <a:ea typeface="Segoe UI" pitchFamily="34" charset="0"/>
                  <a:cs typeface="Segoe UI" pitchFamily="34" charset="0"/>
                </a:endParaRPr>
              </a:p>
            </p:txBody>
          </p:sp>
        </p:grpSp>
        <p:grpSp>
          <p:nvGrpSpPr>
            <p:cNvPr id="15" name="Group 14"/>
            <p:cNvGrpSpPr/>
            <p:nvPr/>
          </p:nvGrpSpPr>
          <p:grpSpPr>
            <a:xfrm>
              <a:off x="7186428" y="1687268"/>
              <a:ext cx="427821" cy="586452"/>
              <a:chOff x="2415396" y="1426234"/>
              <a:chExt cx="511834" cy="701615"/>
            </a:xfrm>
          </p:grpSpPr>
          <p:sp>
            <p:nvSpPr>
              <p:cNvPr id="99" name="Oval 98"/>
              <p:cNvSpPr/>
              <p:nvPr/>
            </p:nvSpPr>
            <p:spPr bwMode="auto">
              <a:xfrm>
                <a:off x="2441926" y="1656271"/>
                <a:ext cx="460075" cy="46007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bg2">
                      <a:lumMod val="25000"/>
                    </a:schemeClr>
                  </a:solidFill>
                  <a:ea typeface="Segoe UI" pitchFamily="34" charset="0"/>
                  <a:cs typeface="Segoe UI" pitchFamily="34" charset="0"/>
                </a:endParaRPr>
              </a:p>
            </p:txBody>
          </p:sp>
          <p:sp>
            <p:nvSpPr>
              <p:cNvPr id="100" name="Oval 99"/>
              <p:cNvSpPr/>
              <p:nvPr/>
            </p:nvSpPr>
            <p:spPr bwMode="auto">
              <a:xfrm>
                <a:off x="2534573" y="1426234"/>
                <a:ext cx="281164" cy="28116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bg2">
                      <a:lumMod val="25000"/>
                    </a:schemeClr>
                  </a:solidFill>
                  <a:ea typeface="Segoe UI" pitchFamily="34" charset="0"/>
                  <a:cs typeface="Segoe UI" pitchFamily="34" charset="0"/>
                </a:endParaRPr>
              </a:p>
            </p:txBody>
          </p:sp>
          <p:sp>
            <p:nvSpPr>
              <p:cNvPr id="101" name="Rectangle 100"/>
              <p:cNvSpPr/>
              <p:nvPr/>
            </p:nvSpPr>
            <p:spPr bwMode="auto">
              <a:xfrm>
                <a:off x="2415396" y="1881026"/>
                <a:ext cx="511834" cy="2468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bg2">
                      <a:lumMod val="25000"/>
                    </a:schemeClr>
                  </a:solidFill>
                  <a:ea typeface="Segoe UI" pitchFamily="34" charset="0"/>
                  <a:cs typeface="Segoe UI" pitchFamily="34" charset="0"/>
                </a:endParaRPr>
              </a:p>
            </p:txBody>
          </p:sp>
        </p:grpSp>
        <p:grpSp>
          <p:nvGrpSpPr>
            <p:cNvPr id="16" name="Group 15"/>
            <p:cNvGrpSpPr/>
            <p:nvPr/>
          </p:nvGrpSpPr>
          <p:grpSpPr>
            <a:xfrm>
              <a:off x="6599832" y="1687268"/>
              <a:ext cx="427821" cy="586452"/>
              <a:chOff x="2415396" y="1426234"/>
              <a:chExt cx="511834" cy="701615"/>
            </a:xfrm>
          </p:grpSpPr>
          <p:sp>
            <p:nvSpPr>
              <p:cNvPr id="96" name="Oval 95"/>
              <p:cNvSpPr/>
              <p:nvPr/>
            </p:nvSpPr>
            <p:spPr bwMode="auto">
              <a:xfrm>
                <a:off x="2441926" y="1656271"/>
                <a:ext cx="460075" cy="46007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bg2">
                      <a:lumMod val="25000"/>
                    </a:schemeClr>
                  </a:solidFill>
                  <a:ea typeface="Segoe UI" pitchFamily="34" charset="0"/>
                  <a:cs typeface="Segoe UI" pitchFamily="34" charset="0"/>
                </a:endParaRPr>
              </a:p>
            </p:txBody>
          </p:sp>
          <p:sp>
            <p:nvSpPr>
              <p:cNvPr id="97" name="Oval 96"/>
              <p:cNvSpPr/>
              <p:nvPr/>
            </p:nvSpPr>
            <p:spPr bwMode="auto">
              <a:xfrm>
                <a:off x="2534573" y="1426234"/>
                <a:ext cx="281164" cy="28116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bg2">
                      <a:lumMod val="25000"/>
                    </a:schemeClr>
                  </a:solidFill>
                  <a:ea typeface="Segoe UI" pitchFamily="34" charset="0"/>
                  <a:cs typeface="Segoe UI" pitchFamily="34" charset="0"/>
                </a:endParaRPr>
              </a:p>
            </p:txBody>
          </p:sp>
          <p:sp>
            <p:nvSpPr>
              <p:cNvPr id="98" name="Rectangle 97"/>
              <p:cNvSpPr/>
              <p:nvPr/>
            </p:nvSpPr>
            <p:spPr bwMode="auto">
              <a:xfrm>
                <a:off x="2415396" y="1881026"/>
                <a:ext cx="511834" cy="2468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bg2">
                      <a:lumMod val="25000"/>
                    </a:schemeClr>
                  </a:solidFill>
                  <a:ea typeface="Segoe UI" pitchFamily="34" charset="0"/>
                  <a:cs typeface="Segoe UI" pitchFamily="34" charset="0"/>
                </a:endParaRPr>
              </a:p>
            </p:txBody>
          </p:sp>
        </p:grpSp>
        <p:grpSp>
          <p:nvGrpSpPr>
            <p:cNvPr id="17" name="Group 16"/>
            <p:cNvGrpSpPr/>
            <p:nvPr/>
          </p:nvGrpSpPr>
          <p:grpSpPr>
            <a:xfrm>
              <a:off x="6122503" y="1687268"/>
              <a:ext cx="427821" cy="586452"/>
              <a:chOff x="2415396" y="1426234"/>
              <a:chExt cx="511834" cy="701615"/>
            </a:xfrm>
          </p:grpSpPr>
          <p:sp>
            <p:nvSpPr>
              <p:cNvPr id="93" name="Oval 92"/>
              <p:cNvSpPr/>
              <p:nvPr/>
            </p:nvSpPr>
            <p:spPr bwMode="auto">
              <a:xfrm>
                <a:off x="2441926" y="1656271"/>
                <a:ext cx="460075" cy="46007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bg2">
                      <a:lumMod val="25000"/>
                    </a:schemeClr>
                  </a:solidFill>
                  <a:ea typeface="Segoe UI" pitchFamily="34" charset="0"/>
                  <a:cs typeface="Segoe UI" pitchFamily="34" charset="0"/>
                </a:endParaRPr>
              </a:p>
            </p:txBody>
          </p:sp>
          <p:sp>
            <p:nvSpPr>
              <p:cNvPr id="94" name="Oval 93"/>
              <p:cNvSpPr/>
              <p:nvPr/>
            </p:nvSpPr>
            <p:spPr bwMode="auto">
              <a:xfrm>
                <a:off x="2534573" y="1426234"/>
                <a:ext cx="281164" cy="28116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bg2">
                      <a:lumMod val="25000"/>
                    </a:schemeClr>
                  </a:solidFill>
                  <a:ea typeface="Segoe UI" pitchFamily="34" charset="0"/>
                  <a:cs typeface="Segoe UI" pitchFamily="34" charset="0"/>
                </a:endParaRPr>
              </a:p>
            </p:txBody>
          </p:sp>
          <p:sp>
            <p:nvSpPr>
              <p:cNvPr id="95" name="Rectangle 94"/>
              <p:cNvSpPr/>
              <p:nvPr/>
            </p:nvSpPr>
            <p:spPr bwMode="auto">
              <a:xfrm>
                <a:off x="2415396" y="1881026"/>
                <a:ext cx="511834" cy="2468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bg2">
                      <a:lumMod val="25000"/>
                    </a:schemeClr>
                  </a:solidFill>
                  <a:ea typeface="Segoe UI" pitchFamily="34" charset="0"/>
                  <a:cs typeface="Segoe UI" pitchFamily="34" charset="0"/>
                </a:endParaRPr>
              </a:p>
            </p:txBody>
          </p:sp>
        </p:grpSp>
        <p:grpSp>
          <p:nvGrpSpPr>
            <p:cNvPr id="18" name="Group 17"/>
            <p:cNvGrpSpPr/>
            <p:nvPr/>
          </p:nvGrpSpPr>
          <p:grpSpPr>
            <a:xfrm>
              <a:off x="5719937" y="1687268"/>
              <a:ext cx="427821" cy="586452"/>
              <a:chOff x="2415396" y="1426234"/>
              <a:chExt cx="511834" cy="701615"/>
            </a:xfrm>
          </p:grpSpPr>
          <p:sp>
            <p:nvSpPr>
              <p:cNvPr id="90" name="Oval 89"/>
              <p:cNvSpPr/>
              <p:nvPr/>
            </p:nvSpPr>
            <p:spPr bwMode="auto">
              <a:xfrm>
                <a:off x="2441926" y="1656271"/>
                <a:ext cx="460075" cy="46007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bg2">
                      <a:lumMod val="25000"/>
                    </a:schemeClr>
                  </a:solidFill>
                  <a:ea typeface="Segoe UI" pitchFamily="34" charset="0"/>
                  <a:cs typeface="Segoe UI" pitchFamily="34" charset="0"/>
                </a:endParaRPr>
              </a:p>
            </p:txBody>
          </p:sp>
          <p:sp>
            <p:nvSpPr>
              <p:cNvPr id="91" name="Oval 90"/>
              <p:cNvSpPr/>
              <p:nvPr/>
            </p:nvSpPr>
            <p:spPr bwMode="auto">
              <a:xfrm>
                <a:off x="2534573" y="1426234"/>
                <a:ext cx="281164" cy="28116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bg2">
                      <a:lumMod val="25000"/>
                    </a:schemeClr>
                  </a:solidFill>
                  <a:ea typeface="Segoe UI" pitchFamily="34" charset="0"/>
                  <a:cs typeface="Segoe UI" pitchFamily="34" charset="0"/>
                </a:endParaRPr>
              </a:p>
            </p:txBody>
          </p:sp>
          <p:sp>
            <p:nvSpPr>
              <p:cNvPr id="92" name="Rectangle 91"/>
              <p:cNvSpPr/>
              <p:nvPr/>
            </p:nvSpPr>
            <p:spPr bwMode="auto">
              <a:xfrm>
                <a:off x="2415396" y="1881026"/>
                <a:ext cx="511834" cy="2468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bg2">
                      <a:lumMod val="25000"/>
                    </a:schemeClr>
                  </a:solidFill>
                  <a:ea typeface="Segoe UI" pitchFamily="34" charset="0"/>
                  <a:cs typeface="Segoe UI" pitchFamily="34" charset="0"/>
                </a:endParaRPr>
              </a:p>
            </p:txBody>
          </p:sp>
        </p:grpSp>
        <p:grpSp>
          <p:nvGrpSpPr>
            <p:cNvPr id="19" name="Group 18"/>
            <p:cNvGrpSpPr/>
            <p:nvPr/>
          </p:nvGrpSpPr>
          <p:grpSpPr>
            <a:xfrm>
              <a:off x="5832160" y="2465804"/>
              <a:ext cx="217381" cy="390095"/>
              <a:chOff x="1910016" y="2218909"/>
              <a:chExt cx="158771" cy="284918"/>
            </a:xfrm>
          </p:grpSpPr>
          <p:sp>
            <p:nvSpPr>
              <p:cNvPr id="86" name="Rounded Rectangle 85"/>
              <p:cNvSpPr/>
              <p:nvPr/>
            </p:nvSpPr>
            <p:spPr bwMode="auto">
              <a:xfrm>
                <a:off x="1910016" y="2218909"/>
                <a:ext cx="158771" cy="28491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bg2">
                      <a:lumMod val="25000"/>
                    </a:schemeClr>
                  </a:solidFill>
                  <a:ea typeface="Segoe UI" pitchFamily="34" charset="0"/>
                  <a:cs typeface="Segoe UI" pitchFamily="34" charset="0"/>
                </a:endParaRPr>
              </a:p>
            </p:txBody>
          </p:sp>
          <p:sp>
            <p:nvSpPr>
              <p:cNvPr id="87" name="Rectangle 86"/>
              <p:cNvSpPr/>
              <p:nvPr/>
            </p:nvSpPr>
            <p:spPr bwMode="auto">
              <a:xfrm>
                <a:off x="1920890" y="2255883"/>
                <a:ext cx="138109" cy="203358"/>
              </a:xfrm>
              <a:prstGeom prst="rect">
                <a:avLst/>
              </a:prstGeom>
              <a:solidFill>
                <a:srgbClr val="68358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bg2">
                      <a:lumMod val="25000"/>
                    </a:schemeClr>
                  </a:solidFill>
                  <a:ea typeface="Segoe UI" pitchFamily="34" charset="0"/>
                  <a:cs typeface="Segoe UI" pitchFamily="34" charset="0"/>
                </a:endParaRPr>
              </a:p>
            </p:txBody>
          </p:sp>
          <p:sp>
            <p:nvSpPr>
              <p:cNvPr id="88" name="Oval 87"/>
              <p:cNvSpPr/>
              <p:nvPr/>
            </p:nvSpPr>
            <p:spPr bwMode="auto">
              <a:xfrm>
                <a:off x="1975808" y="2467940"/>
                <a:ext cx="27187" cy="2718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bg2">
                      <a:lumMod val="25000"/>
                    </a:schemeClr>
                  </a:solidFill>
                  <a:ea typeface="Segoe UI" pitchFamily="34" charset="0"/>
                  <a:cs typeface="Segoe UI" pitchFamily="34" charset="0"/>
                </a:endParaRPr>
              </a:p>
            </p:txBody>
          </p:sp>
          <p:sp>
            <p:nvSpPr>
              <p:cNvPr id="89" name="Rounded Rectangle 88"/>
              <p:cNvSpPr/>
              <p:nvPr/>
            </p:nvSpPr>
            <p:spPr bwMode="auto">
              <a:xfrm>
                <a:off x="1960039" y="2234134"/>
                <a:ext cx="58724" cy="8645"/>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bg2">
                      <a:lumMod val="25000"/>
                    </a:schemeClr>
                  </a:solidFill>
                  <a:ea typeface="Segoe UI" pitchFamily="34" charset="0"/>
                  <a:cs typeface="Segoe UI" pitchFamily="34" charset="0"/>
                </a:endParaRPr>
              </a:p>
            </p:txBody>
          </p:sp>
        </p:grpSp>
        <p:grpSp>
          <p:nvGrpSpPr>
            <p:cNvPr id="20" name="Group 19"/>
            <p:cNvGrpSpPr/>
            <p:nvPr/>
          </p:nvGrpSpPr>
          <p:grpSpPr>
            <a:xfrm>
              <a:off x="6593208" y="2284782"/>
              <a:ext cx="443064" cy="571118"/>
              <a:chOff x="2602053" y="2221769"/>
              <a:chExt cx="323606" cy="417134"/>
            </a:xfrm>
          </p:grpSpPr>
          <p:sp>
            <p:nvSpPr>
              <p:cNvPr id="82" name="Rectangle 81"/>
              <p:cNvSpPr/>
              <p:nvPr/>
            </p:nvSpPr>
            <p:spPr bwMode="auto">
              <a:xfrm>
                <a:off x="2602053" y="2221769"/>
                <a:ext cx="323606" cy="41713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bg2">
                      <a:lumMod val="25000"/>
                    </a:schemeClr>
                  </a:solidFill>
                  <a:ea typeface="Segoe UI" pitchFamily="34" charset="0"/>
                  <a:cs typeface="Segoe UI" pitchFamily="34" charset="0"/>
                </a:endParaRPr>
              </a:p>
            </p:txBody>
          </p:sp>
          <p:sp>
            <p:nvSpPr>
              <p:cNvPr id="83" name="Rectangle 82"/>
              <p:cNvSpPr/>
              <p:nvPr/>
            </p:nvSpPr>
            <p:spPr bwMode="auto">
              <a:xfrm>
                <a:off x="2616727" y="2312310"/>
                <a:ext cx="294258" cy="310425"/>
              </a:xfrm>
              <a:prstGeom prst="rect">
                <a:avLst/>
              </a:prstGeom>
              <a:solidFill>
                <a:srgbClr val="68358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bg2">
                      <a:lumMod val="25000"/>
                    </a:schemeClr>
                  </a:solidFill>
                  <a:ea typeface="Segoe UI" pitchFamily="34" charset="0"/>
                  <a:cs typeface="Segoe UI" pitchFamily="34" charset="0"/>
                </a:endParaRPr>
              </a:p>
            </p:txBody>
          </p:sp>
          <p:sp>
            <p:nvSpPr>
              <p:cNvPr id="84" name="Rectangle 83"/>
              <p:cNvSpPr/>
              <p:nvPr/>
            </p:nvSpPr>
            <p:spPr bwMode="auto">
              <a:xfrm>
                <a:off x="2618221" y="2266037"/>
                <a:ext cx="197249" cy="212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bg2">
                      <a:lumMod val="25000"/>
                    </a:schemeClr>
                  </a:solidFill>
                  <a:ea typeface="Segoe UI" pitchFamily="34" charset="0"/>
                  <a:cs typeface="Segoe UI" pitchFamily="34" charset="0"/>
                </a:endParaRPr>
              </a:p>
            </p:txBody>
          </p:sp>
          <p:sp>
            <p:nvSpPr>
              <p:cNvPr id="85" name="Rectangle 84"/>
              <p:cNvSpPr/>
              <p:nvPr/>
            </p:nvSpPr>
            <p:spPr bwMode="auto">
              <a:xfrm>
                <a:off x="2834872" y="2266037"/>
                <a:ext cx="74373" cy="212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bg2">
                      <a:lumMod val="25000"/>
                    </a:schemeClr>
                  </a:solidFill>
                  <a:ea typeface="Segoe UI" pitchFamily="34" charset="0"/>
                  <a:cs typeface="Segoe UI" pitchFamily="34" charset="0"/>
                </a:endParaRPr>
              </a:p>
            </p:txBody>
          </p:sp>
        </p:grpSp>
        <p:grpSp>
          <p:nvGrpSpPr>
            <p:cNvPr id="21" name="Group 20"/>
            <p:cNvGrpSpPr/>
            <p:nvPr/>
          </p:nvGrpSpPr>
          <p:grpSpPr>
            <a:xfrm>
              <a:off x="7149933" y="2145673"/>
              <a:ext cx="480485" cy="710227"/>
              <a:chOff x="3062835" y="2222143"/>
              <a:chExt cx="350938" cy="518737"/>
            </a:xfrm>
          </p:grpSpPr>
          <p:sp>
            <p:nvSpPr>
              <p:cNvPr id="79" name="Rounded Rectangle 78"/>
              <p:cNvSpPr/>
              <p:nvPr/>
            </p:nvSpPr>
            <p:spPr bwMode="auto">
              <a:xfrm>
                <a:off x="3062835" y="2222143"/>
                <a:ext cx="350938" cy="518737"/>
              </a:xfrm>
              <a:prstGeom prst="roundRect">
                <a:avLst>
                  <a:gd name="adj" fmla="val 1021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bg2">
                      <a:lumMod val="25000"/>
                    </a:schemeClr>
                  </a:solidFill>
                  <a:ea typeface="Segoe UI" pitchFamily="34" charset="0"/>
                  <a:cs typeface="Segoe UI" pitchFamily="34" charset="0"/>
                </a:endParaRPr>
              </a:p>
            </p:txBody>
          </p:sp>
          <p:sp>
            <p:nvSpPr>
              <p:cNvPr id="80" name="Rectangle 79"/>
              <p:cNvSpPr/>
              <p:nvPr/>
            </p:nvSpPr>
            <p:spPr bwMode="auto">
              <a:xfrm>
                <a:off x="3085670" y="2265541"/>
                <a:ext cx="305269" cy="394163"/>
              </a:xfrm>
              <a:prstGeom prst="rect">
                <a:avLst/>
              </a:prstGeom>
              <a:solidFill>
                <a:srgbClr val="68358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bg2">
                      <a:lumMod val="25000"/>
                    </a:schemeClr>
                  </a:solidFill>
                  <a:ea typeface="Segoe UI" pitchFamily="34" charset="0"/>
                  <a:cs typeface="Segoe UI" pitchFamily="34" charset="0"/>
                </a:endParaRPr>
              </a:p>
            </p:txBody>
          </p:sp>
          <p:sp>
            <p:nvSpPr>
              <p:cNvPr id="81" name="Oval 80"/>
              <p:cNvSpPr/>
              <p:nvPr/>
            </p:nvSpPr>
            <p:spPr bwMode="auto">
              <a:xfrm>
                <a:off x="3224710" y="2682978"/>
                <a:ext cx="27187" cy="2718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bg2">
                      <a:lumMod val="25000"/>
                    </a:schemeClr>
                  </a:solidFill>
                  <a:ea typeface="Segoe UI" pitchFamily="34" charset="0"/>
                  <a:cs typeface="Segoe UI" pitchFamily="34" charset="0"/>
                </a:endParaRPr>
              </a:p>
            </p:txBody>
          </p:sp>
        </p:grpSp>
        <p:grpSp>
          <p:nvGrpSpPr>
            <p:cNvPr id="22" name="Group 21"/>
            <p:cNvGrpSpPr/>
            <p:nvPr/>
          </p:nvGrpSpPr>
          <p:grpSpPr>
            <a:xfrm>
              <a:off x="7767900" y="2248619"/>
              <a:ext cx="1000563" cy="607281"/>
              <a:chOff x="3541557" y="2219726"/>
              <a:chExt cx="730793" cy="443547"/>
            </a:xfrm>
          </p:grpSpPr>
          <p:sp>
            <p:nvSpPr>
              <p:cNvPr id="76" name="Rounded Rectangle 75"/>
              <p:cNvSpPr/>
              <p:nvPr/>
            </p:nvSpPr>
            <p:spPr bwMode="auto">
              <a:xfrm>
                <a:off x="3541557" y="2219726"/>
                <a:ext cx="730793" cy="443547"/>
              </a:xfrm>
              <a:prstGeom prst="roundRect">
                <a:avLst>
                  <a:gd name="adj" fmla="val 719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bg2">
                      <a:lumMod val="25000"/>
                    </a:schemeClr>
                  </a:solidFill>
                  <a:ea typeface="Segoe UI" pitchFamily="34" charset="0"/>
                  <a:cs typeface="Segoe UI" pitchFamily="34" charset="0"/>
                </a:endParaRPr>
              </a:p>
            </p:txBody>
          </p:sp>
          <p:sp>
            <p:nvSpPr>
              <p:cNvPr id="77" name="Rectangle 76"/>
              <p:cNvSpPr/>
              <p:nvPr/>
            </p:nvSpPr>
            <p:spPr bwMode="auto">
              <a:xfrm>
                <a:off x="3590061" y="2268774"/>
                <a:ext cx="633785" cy="320126"/>
              </a:xfrm>
              <a:prstGeom prst="rect">
                <a:avLst/>
              </a:prstGeom>
              <a:solidFill>
                <a:srgbClr val="68358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bg2">
                      <a:lumMod val="25000"/>
                    </a:schemeClr>
                  </a:solidFill>
                  <a:ea typeface="Segoe UI" pitchFamily="34" charset="0"/>
                  <a:cs typeface="Segoe UI" pitchFamily="34" charset="0"/>
                </a:endParaRPr>
              </a:p>
            </p:txBody>
          </p:sp>
          <p:sp>
            <p:nvSpPr>
              <p:cNvPr id="78" name="Rectangle 77"/>
              <p:cNvSpPr/>
              <p:nvPr/>
            </p:nvSpPr>
            <p:spPr bwMode="auto">
              <a:xfrm>
                <a:off x="3877852" y="2605068"/>
                <a:ext cx="35569" cy="355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bg2">
                      <a:lumMod val="25000"/>
                    </a:schemeClr>
                  </a:solidFill>
                  <a:ea typeface="Segoe UI" pitchFamily="34" charset="0"/>
                  <a:cs typeface="Segoe UI" pitchFamily="34" charset="0"/>
                </a:endParaRPr>
              </a:p>
            </p:txBody>
          </p:sp>
        </p:grpSp>
        <p:grpSp>
          <p:nvGrpSpPr>
            <p:cNvPr id="23" name="Group 22"/>
            <p:cNvGrpSpPr/>
            <p:nvPr/>
          </p:nvGrpSpPr>
          <p:grpSpPr>
            <a:xfrm>
              <a:off x="6200220" y="2465804"/>
              <a:ext cx="217381" cy="390095"/>
              <a:chOff x="2209065" y="2218909"/>
              <a:chExt cx="158771" cy="284918"/>
            </a:xfrm>
          </p:grpSpPr>
          <p:sp>
            <p:nvSpPr>
              <p:cNvPr id="72" name="Rounded Rectangle 71"/>
              <p:cNvSpPr/>
              <p:nvPr/>
            </p:nvSpPr>
            <p:spPr bwMode="auto">
              <a:xfrm>
                <a:off x="2209065" y="2218909"/>
                <a:ext cx="158771" cy="28491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bg2">
                      <a:lumMod val="25000"/>
                    </a:schemeClr>
                  </a:solidFill>
                  <a:ea typeface="Segoe UI" pitchFamily="34" charset="0"/>
                  <a:cs typeface="Segoe UI" pitchFamily="34" charset="0"/>
                </a:endParaRPr>
              </a:p>
            </p:txBody>
          </p:sp>
          <p:sp>
            <p:nvSpPr>
              <p:cNvPr id="73" name="Rectangle 72"/>
              <p:cNvSpPr/>
              <p:nvPr/>
            </p:nvSpPr>
            <p:spPr bwMode="auto">
              <a:xfrm>
                <a:off x="2219939" y="2255883"/>
                <a:ext cx="138109" cy="203358"/>
              </a:xfrm>
              <a:prstGeom prst="rect">
                <a:avLst/>
              </a:prstGeom>
              <a:solidFill>
                <a:srgbClr val="68358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bg2">
                      <a:lumMod val="25000"/>
                    </a:schemeClr>
                  </a:solidFill>
                  <a:ea typeface="Segoe UI" pitchFamily="34" charset="0"/>
                  <a:cs typeface="Segoe UI" pitchFamily="34" charset="0"/>
                </a:endParaRPr>
              </a:p>
            </p:txBody>
          </p:sp>
          <p:sp>
            <p:nvSpPr>
              <p:cNvPr id="74" name="Oval 73"/>
              <p:cNvSpPr/>
              <p:nvPr/>
            </p:nvSpPr>
            <p:spPr bwMode="auto">
              <a:xfrm>
                <a:off x="2274857" y="2467940"/>
                <a:ext cx="27187" cy="2718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bg2">
                      <a:lumMod val="25000"/>
                    </a:schemeClr>
                  </a:solidFill>
                  <a:ea typeface="Segoe UI" pitchFamily="34" charset="0"/>
                  <a:cs typeface="Segoe UI" pitchFamily="34" charset="0"/>
                </a:endParaRPr>
              </a:p>
            </p:txBody>
          </p:sp>
          <p:sp>
            <p:nvSpPr>
              <p:cNvPr id="75" name="Rounded Rectangle 74"/>
              <p:cNvSpPr/>
              <p:nvPr/>
            </p:nvSpPr>
            <p:spPr bwMode="auto">
              <a:xfrm>
                <a:off x="2259088" y="2234134"/>
                <a:ext cx="58724" cy="8645"/>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bg2">
                      <a:lumMod val="25000"/>
                    </a:schemeClr>
                  </a:solidFill>
                  <a:ea typeface="Segoe UI" pitchFamily="34" charset="0"/>
                  <a:cs typeface="Segoe UI" pitchFamily="34" charset="0"/>
                </a:endParaRPr>
              </a:p>
            </p:txBody>
          </p:sp>
        </p:grpSp>
        <p:grpSp>
          <p:nvGrpSpPr>
            <p:cNvPr id="24" name="Group 23"/>
            <p:cNvGrpSpPr/>
            <p:nvPr/>
          </p:nvGrpSpPr>
          <p:grpSpPr>
            <a:xfrm>
              <a:off x="6262727" y="3465451"/>
              <a:ext cx="948428" cy="346046"/>
              <a:chOff x="2968873" y="4306129"/>
              <a:chExt cx="732377" cy="267218"/>
            </a:xfrm>
          </p:grpSpPr>
          <p:sp>
            <p:nvSpPr>
              <p:cNvPr id="69" name="Rounded Rectangle 68"/>
              <p:cNvSpPr/>
              <p:nvPr/>
            </p:nvSpPr>
            <p:spPr bwMode="auto">
              <a:xfrm>
                <a:off x="2968873" y="4306129"/>
                <a:ext cx="732377" cy="26721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bg2">
                      <a:lumMod val="25000"/>
                    </a:schemeClr>
                  </a:solidFill>
                  <a:ea typeface="Segoe UI" pitchFamily="34" charset="0"/>
                  <a:cs typeface="Segoe UI" pitchFamily="34" charset="0"/>
                </a:endParaRPr>
              </a:p>
            </p:txBody>
          </p:sp>
          <p:cxnSp>
            <p:nvCxnSpPr>
              <p:cNvPr id="70" name="Straight Connector 69"/>
              <p:cNvCxnSpPr/>
              <p:nvPr/>
            </p:nvCxnSpPr>
            <p:spPr>
              <a:xfrm>
                <a:off x="3000761" y="4439738"/>
                <a:ext cx="668600" cy="1337"/>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Oval 70"/>
              <p:cNvSpPr/>
              <p:nvPr/>
            </p:nvSpPr>
            <p:spPr bwMode="auto">
              <a:xfrm>
                <a:off x="3281533" y="4391529"/>
                <a:ext cx="97147" cy="971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bg2">
                      <a:lumMod val="25000"/>
                    </a:schemeClr>
                  </a:solidFill>
                  <a:ea typeface="Segoe UI" pitchFamily="34" charset="0"/>
                  <a:cs typeface="Segoe UI" pitchFamily="34" charset="0"/>
                </a:endParaRPr>
              </a:p>
            </p:txBody>
          </p:sp>
        </p:grpSp>
        <p:grpSp>
          <p:nvGrpSpPr>
            <p:cNvPr id="25" name="Group 24"/>
            <p:cNvGrpSpPr/>
            <p:nvPr/>
          </p:nvGrpSpPr>
          <p:grpSpPr>
            <a:xfrm>
              <a:off x="5616880" y="4473407"/>
              <a:ext cx="716485" cy="832670"/>
              <a:chOff x="1958817" y="5311197"/>
              <a:chExt cx="744126" cy="864795"/>
            </a:xfrm>
          </p:grpSpPr>
          <p:sp>
            <p:nvSpPr>
              <p:cNvPr id="55" name="Rounded Rectangle 54"/>
              <p:cNvSpPr/>
              <p:nvPr/>
            </p:nvSpPr>
            <p:spPr bwMode="auto">
              <a:xfrm>
                <a:off x="1958817" y="5311197"/>
                <a:ext cx="744126" cy="27150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bg2">
                      <a:lumMod val="25000"/>
                    </a:schemeClr>
                  </a:solidFill>
                  <a:ea typeface="Segoe UI" pitchFamily="34" charset="0"/>
                  <a:cs typeface="Segoe UI" pitchFamily="34" charset="0"/>
                </a:endParaRPr>
              </a:p>
            </p:txBody>
          </p:sp>
          <p:sp>
            <p:nvSpPr>
              <p:cNvPr id="56" name="Rounded Rectangle 55"/>
              <p:cNvSpPr/>
              <p:nvPr/>
            </p:nvSpPr>
            <p:spPr bwMode="auto">
              <a:xfrm>
                <a:off x="1958817" y="5607841"/>
                <a:ext cx="744126" cy="27150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bg2">
                      <a:lumMod val="25000"/>
                    </a:schemeClr>
                  </a:solidFill>
                  <a:ea typeface="Segoe UI" pitchFamily="34" charset="0"/>
                  <a:cs typeface="Segoe UI" pitchFamily="34" charset="0"/>
                </a:endParaRPr>
              </a:p>
            </p:txBody>
          </p:sp>
          <p:sp>
            <p:nvSpPr>
              <p:cNvPr id="60" name="Rounded Rectangle 59"/>
              <p:cNvSpPr/>
              <p:nvPr/>
            </p:nvSpPr>
            <p:spPr bwMode="auto">
              <a:xfrm>
                <a:off x="1958817" y="5904487"/>
                <a:ext cx="744126" cy="27150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bg2">
                      <a:lumMod val="25000"/>
                    </a:schemeClr>
                  </a:solidFill>
                  <a:ea typeface="Segoe UI" pitchFamily="34" charset="0"/>
                  <a:cs typeface="Segoe UI" pitchFamily="34" charset="0"/>
                </a:endParaRPr>
              </a:p>
            </p:txBody>
          </p:sp>
          <p:sp>
            <p:nvSpPr>
              <p:cNvPr id="68" name="Oval 67"/>
              <p:cNvSpPr/>
              <p:nvPr/>
            </p:nvSpPr>
            <p:spPr bwMode="auto">
              <a:xfrm>
                <a:off x="2000888" y="5361156"/>
                <a:ext cx="70994" cy="7099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bg2">
                      <a:lumMod val="25000"/>
                    </a:schemeClr>
                  </a:solidFill>
                  <a:ea typeface="Segoe UI" pitchFamily="34" charset="0"/>
                  <a:cs typeface="Segoe UI" pitchFamily="34" charset="0"/>
                </a:endParaRPr>
              </a:p>
            </p:txBody>
          </p:sp>
        </p:grpSp>
        <p:grpSp>
          <p:nvGrpSpPr>
            <p:cNvPr id="26" name="Group 25"/>
            <p:cNvGrpSpPr/>
            <p:nvPr/>
          </p:nvGrpSpPr>
          <p:grpSpPr>
            <a:xfrm>
              <a:off x="7010349" y="4161316"/>
              <a:ext cx="948428" cy="346046"/>
              <a:chOff x="2968873" y="4306129"/>
              <a:chExt cx="732377" cy="267218"/>
            </a:xfrm>
          </p:grpSpPr>
          <p:sp>
            <p:nvSpPr>
              <p:cNvPr id="52" name="Rounded Rectangle 51"/>
              <p:cNvSpPr/>
              <p:nvPr/>
            </p:nvSpPr>
            <p:spPr bwMode="auto">
              <a:xfrm>
                <a:off x="2968873" y="4306129"/>
                <a:ext cx="732377" cy="26721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bg2">
                      <a:lumMod val="25000"/>
                    </a:schemeClr>
                  </a:solidFill>
                  <a:ea typeface="Segoe UI" pitchFamily="34" charset="0"/>
                  <a:cs typeface="Segoe UI" pitchFamily="34" charset="0"/>
                </a:endParaRPr>
              </a:p>
            </p:txBody>
          </p:sp>
          <p:cxnSp>
            <p:nvCxnSpPr>
              <p:cNvPr id="53" name="Straight Connector 52"/>
              <p:cNvCxnSpPr/>
              <p:nvPr/>
            </p:nvCxnSpPr>
            <p:spPr>
              <a:xfrm>
                <a:off x="3000761" y="4439738"/>
                <a:ext cx="668600" cy="1337"/>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4" name="Oval 53"/>
              <p:cNvSpPr/>
              <p:nvPr/>
            </p:nvSpPr>
            <p:spPr bwMode="auto">
              <a:xfrm>
                <a:off x="3281533" y="4391529"/>
                <a:ext cx="97147" cy="971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bg2">
                      <a:lumMod val="25000"/>
                    </a:schemeClr>
                  </a:solidFill>
                  <a:ea typeface="Segoe UI" pitchFamily="34" charset="0"/>
                  <a:cs typeface="Segoe UI" pitchFamily="34" charset="0"/>
                </a:endParaRPr>
              </a:p>
            </p:txBody>
          </p:sp>
        </p:grpSp>
        <p:grpSp>
          <p:nvGrpSpPr>
            <p:cNvPr id="27" name="Group 26"/>
            <p:cNvGrpSpPr/>
            <p:nvPr/>
          </p:nvGrpSpPr>
          <p:grpSpPr>
            <a:xfrm>
              <a:off x="7619949" y="4845678"/>
              <a:ext cx="948428" cy="346046"/>
              <a:chOff x="2968873" y="4306129"/>
              <a:chExt cx="732377" cy="267218"/>
            </a:xfrm>
          </p:grpSpPr>
          <p:sp>
            <p:nvSpPr>
              <p:cNvPr id="49" name="Rounded Rectangle 48"/>
              <p:cNvSpPr/>
              <p:nvPr/>
            </p:nvSpPr>
            <p:spPr bwMode="auto">
              <a:xfrm>
                <a:off x="2968873" y="4306129"/>
                <a:ext cx="732377" cy="26721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bg2">
                      <a:lumMod val="25000"/>
                    </a:schemeClr>
                  </a:solidFill>
                  <a:ea typeface="Segoe UI" pitchFamily="34" charset="0"/>
                  <a:cs typeface="Segoe UI" pitchFamily="34" charset="0"/>
                </a:endParaRPr>
              </a:p>
            </p:txBody>
          </p:sp>
          <p:cxnSp>
            <p:nvCxnSpPr>
              <p:cNvPr id="50" name="Straight Connector 49"/>
              <p:cNvCxnSpPr/>
              <p:nvPr/>
            </p:nvCxnSpPr>
            <p:spPr>
              <a:xfrm>
                <a:off x="3000761" y="4439738"/>
                <a:ext cx="668600" cy="1337"/>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 name="Oval 50"/>
              <p:cNvSpPr/>
              <p:nvPr/>
            </p:nvSpPr>
            <p:spPr bwMode="auto">
              <a:xfrm>
                <a:off x="3281533" y="4391529"/>
                <a:ext cx="97147" cy="971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bg2">
                      <a:lumMod val="25000"/>
                    </a:schemeClr>
                  </a:solidFill>
                  <a:ea typeface="Segoe UI" pitchFamily="34" charset="0"/>
                  <a:cs typeface="Segoe UI" pitchFamily="34" charset="0"/>
                </a:endParaRPr>
              </a:p>
            </p:txBody>
          </p:sp>
        </p:grpSp>
        <p:grpSp>
          <p:nvGrpSpPr>
            <p:cNvPr id="28" name="Group 27"/>
            <p:cNvGrpSpPr/>
            <p:nvPr/>
          </p:nvGrpSpPr>
          <p:grpSpPr>
            <a:xfrm>
              <a:off x="6843572" y="5627806"/>
              <a:ext cx="948428" cy="346046"/>
              <a:chOff x="2968873" y="4306129"/>
              <a:chExt cx="732377" cy="267218"/>
            </a:xfrm>
          </p:grpSpPr>
          <p:sp>
            <p:nvSpPr>
              <p:cNvPr id="46" name="Rounded Rectangle 45"/>
              <p:cNvSpPr/>
              <p:nvPr/>
            </p:nvSpPr>
            <p:spPr bwMode="auto">
              <a:xfrm>
                <a:off x="2968873" y="4306129"/>
                <a:ext cx="732377" cy="26721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bg2">
                      <a:lumMod val="25000"/>
                    </a:schemeClr>
                  </a:solidFill>
                  <a:ea typeface="Segoe UI" pitchFamily="34" charset="0"/>
                  <a:cs typeface="Segoe UI" pitchFamily="34" charset="0"/>
                </a:endParaRPr>
              </a:p>
            </p:txBody>
          </p:sp>
          <p:cxnSp>
            <p:nvCxnSpPr>
              <p:cNvPr id="47" name="Straight Connector 46"/>
              <p:cNvCxnSpPr/>
              <p:nvPr/>
            </p:nvCxnSpPr>
            <p:spPr>
              <a:xfrm>
                <a:off x="3000761" y="4439738"/>
                <a:ext cx="668600" cy="1337"/>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8" name="Oval 47"/>
              <p:cNvSpPr/>
              <p:nvPr/>
            </p:nvSpPr>
            <p:spPr bwMode="auto">
              <a:xfrm>
                <a:off x="3281533" y="4391529"/>
                <a:ext cx="97147" cy="971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bg2">
                      <a:lumMod val="25000"/>
                    </a:schemeClr>
                  </a:solidFill>
                  <a:ea typeface="Segoe UI" pitchFamily="34" charset="0"/>
                  <a:cs typeface="Segoe UI" pitchFamily="34" charset="0"/>
                </a:endParaRPr>
              </a:p>
            </p:txBody>
          </p:sp>
        </p:grpSp>
        <p:grpSp>
          <p:nvGrpSpPr>
            <p:cNvPr id="29" name="Group 28"/>
            <p:cNvGrpSpPr/>
            <p:nvPr/>
          </p:nvGrpSpPr>
          <p:grpSpPr>
            <a:xfrm>
              <a:off x="8285318" y="5479822"/>
              <a:ext cx="716485" cy="832670"/>
              <a:chOff x="1958817" y="5311197"/>
              <a:chExt cx="744126" cy="864795"/>
            </a:xfrm>
          </p:grpSpPr>
          <p:sp>
            <p:nvSpPr>
              <p:cNvPr id="42" name="Rounded Rectangle 41"/>
              <p:cNvSpPr/>
              <p:nvPr/>
            </p:nvSpPr>
            <p:spPr bwMode="auto">
              <a:xfrm>
                <a:off x="1958817" y="5311197"/>
                <a:ext cx="744126" cy="27150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bg2">
                      <a:lumMod val="25000"/>
                    </a:schemeClr>
                  </a:solidFill>
                  <a:ea typeface="Segoe UI" pitchFamily="34" charset="0"/>
                  <a:cs typeface="Segoe UI" pitchFamily="34" charset="0"/>
                </a:endParaRPr>
              </a:p>
            </p:txBody>
          </p:sp>
          <p:sp>
            <p:nvSpPr>
              <p:cNvPr id="43" name="Rounded Rectangle 42"/>
              <p:cNvSpPr/>
              <p:nvPr/>
            </p:nvSpPr>
            <p:spPr bwMode="auto">
              <a:xfrm>
                <a:off x="1958817" y="5607841"/>
                <a:ext cx="744126" cy="27150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bg2">
                      <a:lumMod val="25000"/>
                    </a:schemeClr>
                  </a:solidFill>
                  <a:ea typeface="Segoe UI" pitchFamily="34" charset="0"/>
                  <a:cs typeface="Segoe UI" pitchFamily="34" charset="0"/>
                </a:endParaRPr>
              </a:p>
            </p:txBody>
          </p:sp>
          <p:sp>
            <p:nvSpPr>
              <p:cNvPr id="44" name="Rounded Rectangle 43"/>
              <p:cNvSpPr/>
              <p:nvPr/>
            </p:nvSpPr>
            <p:spPr bwMode="auto">
              <a:xfrm>
                <a:off x="1958817" y="5904487"/>
                <a:ext cx="744126" cy="27150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bg2">
                      <a:lumMod val="25000"/>
                    </a:schemeClr>
                  </a:solidFill>
                  <a:ea typeface="Segoe UI" pitchFamily="34" charset="0"/>
                  <a:cs typeface="Segoe UI" pitchFamily="34" charset="0"/>
                </a:endParaRPr>
              </a:p>
            </p:txBody>
          </p:sp>
          <p:sp>
            <p:nvSpPr>
              <p:cNvPr id="45" name="Oval 44"/>
              <p:cNvSpPr/>
              <p:nvPr/>
            </p:nvSpPr>
            <p:spPr bwMode="auto">
              <a:xfrm>
                <a:off x="2000888" y="5361156"/>
                <a:ext cx="70994" cy="7099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bg2">
                      <a:lumMod val="25000"/>
                    </a:schemeClr>
                  </a:solidFill>
                  <a:ea typeface="Segoe UI" pitchFamily="34" charset="0"/>
                  <a:cs typeface="Segoe UI" pitchFamily="34" charset="0"/>
                </a:endParaRPr>
              </a:p>
            </p:txBody>
          </p:sp>
        </p:grpSp>
        <p:cxnSp>
          <p:nvCxnSpPr>
            <p:cNvPr id="30" name="Straight Connector 29"/>
            <p:cNvCxnSpPr>
              <a:stCxn id="69" idx="2"/>
              <a:endCxn id="46" idx="0"/>
            </p:cNvCxnSpPr>
            <p:nvPr/>
          </p:nvCxnSpPr>
          <p:spPr>
            <a:xfrm>
              <a:off x="6736941" y="3811497"/>
              <a:ext cx="580845" cy="181630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69" idx="2"/>
              <a:endCxn id="52" idx="0"/>
            </p:cNvCxnSpPr>
            <p:nvPr/>
          </p:nvCxnSpPr>
          <p:spPr>
            <a:xfrm>
              <a:off x="6736941" y="3811497"/>
              <a:ext cx="747622" cy="34981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52" idx="2"/>
              <a:endCxn id="49" idx="0"/>
            </p:cNvCxnSpPr>
            <p:nvPr/>
          </p:nvCxnSpPr>
          <p:spPr>
            <a:xfrm>
              <a:off x="7484563" y="4507362"/>
              <a:ext cx="609600" cy="3383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49" idx="2"/>
              <a:endCxn id="42" idx="0"/>
            </p:cNvCxnSpPr>
            <p:nvPr/>
          </p:nvCxnSpPr>
          <p:spPr>
            <a:xfrm>
              <a:off x="8094163" y="5191724"/>
              <a:ext cx="549398" cy="28809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69" idx="2"/>
              <a:endCxn id="55" idx="0"/>
            </p:cNvCxnSpPr>
            <p:nvPr/>
          </p:nvCxnSpPr>
          <p:spPr>
            <a:xfrm flipH="1">
              <a:off x="5975123" y="3811497"/>
              <a:ext cx="761818" cy="66191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86" idx="2"/>
              <a:endCxn id="69" idx="0"/>
            </p:cNvCxnSpPr>
            <p:nvPr/>
          </p:nvCxnSpPr>
          <p:spPr>
            <a:xfrm>
              <a:off x="5940851" y="2855899"/>
              <a:ext cx="796090" cy="6095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72" idx="2"/>
              <a:endCxn id="69" idx="0"/>
            </p:cNvCxnSpPr>
            <p:nvPr/>
          </p:nvCxnSpPr>
          <p:spPr>
            <a:xfrm>
              <a:off x="6308911" y="2855899"/>
              <a:ext cx="428030" cy="6095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82" idx="2"/>
              <a:endCxn id="69" idx="0"/>
            </p:cNvCxnSpPr>
            <p:nvPr/>
          </p:nvCxnSpPr>
          <p:spPr>
            <a:xfrm flipH="1">
              <a:off x="6736941" y="2855900"/>
              <a:ext cx="77799" cy="6095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79" idx="2"/>
              <a:endCxn id="69" idx="0"/>
            </p:cNvCxnSpPr>
            <p:nvPr/>
          </p:nvCxnSpPr>
          <p:spPr>
            <a:xfrm flipH="1">
              <a:off x="6736941" y="2855900"/>
              <a:ext cx="653235" cy="6095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76" idx="2"/>
              <a:endCxn id="69" idx="0"/>
            </p:cNvCxnSpPr>
            <p:nvPr/>
          </p:nvCxnSpPr>
          <p:spPr>
            <a:xfrm flipH="1">
              <a:off x="6736941" y="2855900"/>
              <a:ext cx="1531241" cy="6095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lstStyle/>
          <a:p>
            <a:r>
              <a:rPr lang="en-US"/>
              <a:t>Application Insights</a:t>
            </a:r>
            <a:endParaRPr lang="en-US" dirty="0"/>
          </a:p>
        </p:txBody>
      </p:sp>
    </p:spTree>
    <p:extLst>
      <p:ext uri="{BB962C8B-B14F-4D97-AF65-F5344CB8AC3E}">
        <p14:creationId xmlns:p14="http://schemas.microsoft.com/office/powerpoint/2010/main" val="351087493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 name="Group 122"/>
          <p:cNvGrpSpPr/>
          <p:nvPr/>
        </p:nvGrpSpPr>
        <p:grpSpPr>
          <a:xfrm>
            <a:off x="5106181" y="1853298"/>
            <a:ext cx="675417" cy="925853"/>
            <a:chOff x="2415396" y="1426234"/>
            <a:chExt cx="511834" cy="701615"/>
          </a:xfrm>
        </p:grpSpPr>
        <p:sp>
          <p:nvSpPr>
            <p:cNvPr id="124" name="Oval 123"/>
            <p:cNvSpPr/>
            <p:nvPr/>
          </p:nvSpPr>
          <p:spPr bwMode="auto">
            <a:xfrm>
              <a:off x="2441926" y="1656271"/>
              <a:ext cx="460075" cy="46007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tx1"/>
                </a:solidFill>
                <a:ea typeface="Segoe UI" pitchFamily="34" charset="0"/>
                <a:cs typeface="Segoe UI" pitchFamily="34" charset="0"/>
              </a:endParaRPr>
            </a:p>
          </p:txBody>
        </p:sp>
        <p:sp>
          <p:nvSpPr>
            <p:cNvPr id="125" name="Oval 124"/>
            <p:cNvSpPr/>
            <p:nvPr/>
          </p:nvSpPr>
          <p:spPr bwMode="auto">
            <a:xfrm>
              <a:off x="2534573" y="1426234"/>
              <a:ext cx="281164" cy="28116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tx1"/>
                </a:solidFill>
                <a:ea typeface="Segoe UI" pitchFamily="34" charset="0"/>
                <a:cs typeface="Segoe UI" pitchFamily="34" charset="0"/>
              </a:endParaRPr>
            </a:p>
          </p:txBody>
        </p:sp>
        <p:sp>
          <p:nvSpPr>
            <p:cNvPr id="126" name="Rectangle 125"/>
            <p:cNvSpPr/>
            <p:nvPr/>
          </p:nvSpPr>
          <p:spPr bwMode="auto">
            <a:xfrm>
              <a:off x="2415396" y="1881026"/>
              <a:ext cx="511834" cy="2468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tx1"/>
                </a:solidFill>
                <a:ea typeface="Segoe UI" pitchFamily="34" charset="0"/>
                <a:cs typeface="Segoe UI" pitchFamily="34" charset="0"/>
              </a:endParaRPr>
            </a:p>
          </p:txBody>
        </p:sp>
      </p:grpSp>
      <p:sp>
        <p:nvSpPr>
          <p:cNvPr id="3" name="Title 2"/>
          <p:cNvSpPr>
            <a:spLocks noGrp="1"/>
          </p:cNvSpPr>
          <p:nvPr>
            <p:ph type="title"/>
          </p:nvPr>
        </p:nvSpPr>
        <p:spPr>
          <a:xfrm>
            <a:off x="366169" y="295278"/>
            <a:ext cx="11702551" cy="917575"/>
          </a:xfrm>
        </p:spPr>
        <p:txBody>
          <a:bodyPr/>
          <a:lstStyle/>
          <a:p>
            <a:r>
              <a:rPr lang="en-US" dirty="0"/>
              <a:t>Telemetry sources</a:t>
            </a:r>
          </a:p>
        </p:txBody>
      </p:sp>
      <p:sp>
        <p:nvSpPr>
          <p:cNvPr id="5" name="Rounded Rectangle 4"/>
          <p:cNvSpPr/>
          <p:nvPr/>
        </p:nvSpPr>
        <p:spPr bwMode="auto">
          <a:xfrm>
            <a:off x="4467784" y="4072293"/>
            <a:ext cx="1896293" cy="691886"/>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tx1"/>
              </a:solidFill>
              <a:ea typeface="Segoe UI" pitchFamily="34" charset="0"/>
              <a:cs typeface="Segoe UI" pitchFamily="34" charset="0"/>
            </a:endParaRPr>
          </a:p>
        </p:txBody>
      </p:sp>
      <p:sp>
        <p:nvSpPr>
          <p:cNvPr id="8" name="Rectangle 7"/>
          <p:cNvSpPr/>
          <p:nvPr/>
        </p:nvSpPr>
        <p:spPr bwMode="auto">
          <a:xfrm>
            <a:off x="4475818" y="3674564"/>
            <a:ext cx="1880225" cy="2990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tx1"/>
              </a:solidFill>
              <a:ea typeface="Segoe UI" pitchFamily="34" charset="0"/>
              <a:cs typeface="Segoe UI" pitchFamily="34" charset="0"/>
            </a:endParaRPr>
          </a:p>
        </p:txBody>
      </p:sp>
      <p:sp>
        <p:nvSpPr>
          <p:cNvPr id="9" name="TextBox 8"/>
          <p:cNvSpPr txBox="1"/>
          <p:nvPr/>
        </p:nvSpPr>
        <p:spPr>
          <a:xfrm>
            <a:off x="4857556" y="3588408"/>
            <a:ext cx="1113737" cy="480226"/>
          </a:xfrm>
          <a:prstGeom prst="rect">
            <a:avLst/>
          </a:prstGeom>
          <a:noFill/>
        </p:spPr>
        <p:txBody>
          <a:bodyPr wrap="none" lIns="139876" tIns="111902" rIns="139876" bIns="111902" rtlCol="0">
            <a:spAutoFit/>
          </a:bodyPr>
          <a:lstStyle/>
          <a:p>
            <a:pPr>
              <a:lnSpc>
                <a:spcPct val="90000"/>
              </a:lnSpc>
            </a:pPr>
            <a:r>
              <a:rPr lang="en-US" sz="1836" dirty="0">
                <a:solidFill>
                  <a:schemeClr val="bg1"/>
                </a:solidFill>
                <a:latin typeface="Segoe UI Light"/>
              </a:rPr>
              <a:t>Platform</a:t>
            </a:r>
          </a:p>
        </p:txBody>
      </p:sp>
      <p:sp>
        <p:nvSpPr>
          <p:cNvPr id="10" name="TextBox 9"/>
          <p:cNvSpPr txBox="1"/>
          <p:nvPr/>
        </p:nvSpPr>
        <p:spPr>
          <a:xfrm>
            <a:off x="4629682" y="4191499"/>
            <a:ext cx="1574569" cy="480226"/>
          </a:xfrm>
          <a:prstGeom prst="rect">
            <a:avLst/>
          </a:prstGeom>
          <a:noFill/>
        </p:spPr>
        <p:txBody>
          <a:bodyPr wrap="none" lIns="139876" tIns="111902" rIns="139876" bIns="111902" rtlCol="0">
            <a:spAutoFit/>
          </a:bodyPr>
          <a:lstStyle/>
          <a:p>
            <a:pPr>
              <a:lnSpc>
                <a:spcPct val="90000"/>
              </a:lnSpc>
            </a:pPr>
            <a:r>
              <a:rPr lang="en-US" sz="1836" dirty="0">
                <a:solidFill>
                  <a:schemeClr val="bg1"/>
                </a:solidFill>
                <a:latin typeface="Segoe UI Light"/>
              </a:rPr>
              <a:t>Infrastructure</a:t>
            </a:r>
          </a:p>
        </p:txBody>
      </p:sp>
      <p:sp>
        <p:nvSpPr>
          <p:cNvPr id="11" name="Rectangle 10"/>
          <p:cNvSpPr/>
          <p:nvPr/>
        </p:nvSpPr>
        <p:spPr bwMode="auto">
          <a:xfrm>
            <a:off x="4479124" y="2564674"/>
            <a:ext cx="1844749" cy="10034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tx1"/>
              </a:solidFill>
              <a:ea typeface="Segoe UI" pitchFamily="34" charset="0"/>
              <a:cs typeface="Segoe UI" pitchFamily="34" charset="0"/>
            </a:endParaRPr>
          </a:p>
        </p:txBody>
      </p:sp>
      <p:sp>
        <p:nvSpPr>
          <p:cNvPr id="12" name="TextBox 11"/>
          <p:cNvSpPr txBox="1"/>
          <p:nvPr/>
        </p:nvSpPr>
        <p:spPr>
          <a:xfrm>
            <a:off x="5069503" y="2843414"/>
            <a:ext cx="692854" cy="480226"/>
          </a:xfrm>
          <a:prstGeom prst="rect">
            <a:avLst/>
          </a:prstGeom>
          <a:noFill/>
        </p:spPr>
        <p:txBody>
          <a:bodyPr wrap="none" lIns="139876" tIns="111902" rIns="139876" bIns="111902" rtlCol="0">
            <a:spAutoFit/>
          </a:bodyPr>
          <a:lstStyle/>
          <a:p>
            <a:pPr algn="ctr">
              <a:lnSpc>
                <a:spcPct val="90000"/>
              </a:lnSpc>
            </a:pPr>
            <a:r>
              <a:rPr lang="en-US" sz="1836" dirty="0">
                <a:solidFill>
                  <a:schemeClr val="bg1"/>
                </a:solidFill>
                <a:latin typeface="Segoe UI Light"/>
              </a:rPr>
              <a:t>App</a:t>
            </a:r>
          </a:p>
        </p:txBody>
      </p:sp>
      <p:grpSp>
        <p:nvGrpSpPr>
          <p:cNvPr id="13" name="Group 12"/>
          <p:cNvGrpSpPr/>
          <p:nvPr/>
        </p:nvGrpSpPr>
        <p:grpSpPr>
          <a:xfrm>
            <a:off x="2127576" y="2172067"/>
            <a:ext cx="2007043" cy="2742462"/>
            <a:chOff x="5616880" y="1687268"/>
            <a:chExt cx="3384923" cy="4625224"/>
          </a:xfrm>
        </p:grpSpPr>
        <p:grpSp>
          <p:nvGrpSpPr>
            <p:cNvPr id="14" name="Group 13"/>
            <p:cNvGrpSpPr/>
            <p:nvPr/>
          </p:nvGrpSpPr>
          <p:grpSpPr>
            <a:xfrm>
              <a:off x="8066322" y="1687268"/>
              <a:ext cx="427821" cy="586452"/>
              <a:chOff x="2415396" y="1426234"/>
              <a:chExt cx="511834" cy="701615"/>
            </a:xfrm>
          </p:grpSpPr>
          <p:sp>
            <p:nvSpPr>
              <p:cNvPr id="92" name="Oval 91"/>
              <p:cNvSpPr/>
              <p:nvPr/>
            </p:nvSpPr>
            <p:spPr bwMode="auto">
              <a:xfrm>
                <a:off x="2441926" y="1656271"/>
                <a:ext cx="460075" cy="46007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tx1"/>
                  </a:solidFill>
                  <a:ea typeface="Segoe UI" pitchFamily="34" charset="0"/>
                  <a:cs typeface="Segoe UI" pitchFamily="34" charset="0"/>
                </a:endParaRPr>
              </a:p>
            </p:txBody>
          </p:sp>
          <p:sp>
            <p:nvSpPr>
              <p:cNvPr id="93" name="Oval 92"/>
              <p:cNvSpPr/>
              <p:nvPr/>
            </p:nvSpPr>
            <p:spPr bwMode="auto">
              <a:xfrm>
                <a:off x="2534573" y="1426234"/>
                <a:ext cx="281164" cy="28116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tx1"/>
                  </a:solidFill>
                  <a:ea typeface="Segoe UI" pitchFamily="34" charset="0"/>
                  <a:cs typeface="Segoe UI" pitchFamily="34" charset="0"/>
                </a:endParaRPr>
              </a:p>
            </p:txBody>
          </p:sp>
          <p:sp>
            <p:nvSpPr>
              <p:cNvPr id="94" name="Rectangle 93"/>
              <p:cNvSpPr/>
              <p:nvPr/>
            </p:nvSpPr>
            <p:spPr bwMode="auto">
              <a:xfrm>
                <a:off x="2415396" y="1881026"/>
                <a:ext cx="511834" cy="2468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tx1"/>
                  </a:solidFill>
                  <a:ea typeface="Segoe UI" pitchFamily="34" charset="0"/>
                  <a:cs typeface="Segoe UI" pitchFamily="34" charset="0"/>
                </a:endParaRPr>
              </a:p>
            </p:txBody>
          </p:sp>
        </p:grpSp>
        <p:grpSp>
          <p:nvGrpSpPr>
            <p:cNvPr id="15" name="Group 14"/>
            <p:cNvGrpSpPr/>
            <p:nvPr/>
          </p:nvGrpSpPr>
          <p:grpSpPr>
            <a:xfrm>
              <a:off x="7186428" y="1687268"/>
              <a:ext cx="427821" cy="586452"/>
              <a:chOff x="2415396" y="1426234"/>
              <a:chExt cx="511834" cy="701615"/>
            </a:xfrm>
          </p:grpSpPr>
          <p:sp>
            <p:nvSpPr>
              <p:cNvPr id="89" name="Oval 88"/>
              <p:cNvSpPr/>
              <p:nvPr/>
            </p:nvSpPr>
            <p:spPr bwMode="auto">
              <a:xfrm>
                <a:off x="2441926" y="1656271"/>
                <a:ext cx="460075" cy="46007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tx1"/>
                  </a:solidFill>
                  <a:ea typeface="Segoe UI" pitchFamily="34" charset="0"/>
                  <a:cs typeface="Segoe UI" pitchFamily="34" charset="0"/>
                </a:endParaRPr>
              </a:p>
            </p:txBody>
          </p:sp>
          <p:sp>
            <p:nvSpPr>
              <p:cNvPr id="90" name="Oval 89"/>
              <p:cNvSpPr/>
              <p:nvPr/>
            </p:nvSpPr>
            <p:spPr bwMode="auto">
              <a:xfrm>
                <a:off x="2534573" y="1426234"/>
                <a:ext cx="281164" cy="28116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tx1"/>
                  </a:solidFill>
                  <a:ea typeface="Segoe UI" pitchFamily="34" charset="0"/>
                  <a:cs typeface="Segoe UI" pitchFamily="34" charset="0"/>
                </a:endParaRPr>
              </a:p>
            </p:txBody>
          </p:sp>
          <p:sp>
            <p:nvSpPr>
              <p:cNvPr id="91" name="Rectangle 90"/>
              <p:cNvSpPr/>
              <p:nvPr/>
            </p:nvSpPr>
            <p:spPr bwMode="auto">
              <a:xfrm>
                <a:off x="2415396" y="1881026"/>
                <a:ext cx="511834" cy="2468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tx1"/>
                  </a:solidFill>
                  <a:ea typeface="Segoe UI" pitchFamily="34" charset="0"/>
                  <a:cs typeface="Segoe UI" pitchFamily="34" charset="0"/>
                </a:endParaRPr>
              </a:p>
            </p:txBody>
          </p:sp>
        </p:grpSp>
        <p:grpSp>
          <p:nvGrpSpPr>
            <p:cNvPr id="16" name="Group 15"/>
            <p:cNvGrpSpPr/>
            <p:nvPr/>
          </p:nvGrpSpPr>
          <p:grpSpPr>
            <a:xfrm>
              <a:off x="6599832" y="1687268"/>
              <a:ext cx="427821" cy="586452"/>
              <a:chOff x="2415396" y="1426234"/>
              <a:chExt cx="511834" cy="701615"/>
            </a:xfrm>
          </p:grpSpPr>
          <p:sp>
            <p:nvSpPr>
              <p:cNvPr id="86" name="Oval 85"/>
              <p:cNvSpPr/>
              <p:nvPr/>
            </p:nvSpPr>
            <p:spPr bwMode="auto">
              <a:xfrm>
                <a:off x="2441926" y="1656271"/>
                <a:ext cx="460075" cy="46007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tx1"/>
                  </a:solidFill>
                  <a:ea typeface="Segoe UI" pitchFamily="34" charset="0"/>
                  <a:cs typeface="Segoe UI" pitchFamily="34" charset="0"/>
                </a:endParaRPr>
              </a:p>
            </p:txBody>
          </p:sp>
          <p:sp>
            <p:nvSpPr>
              <p:cNvPr id="87" name="Oval 86"/>
              <p:cNvSpPr/>
              <p:nvPr/>
            </p:nvSpPr>
            <p:spPr bwMode="auto">
              <a:xfrm>
                <a:off x="2534573" y="1426234"/>
                <a:ext cx="281164" cy="28116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tx1"/>
                  </a:solidFill>
                  <a:ea typeface="Segoe UI" pitchFamily="34" charset="0"/>
                  <a:cs typeface="Segoe UI" pitchFamily="34" charset="0"/>
                </a:endParaRPr>
              </a:p>
            </p:txBody>
          </p:sp>
          <p:sp>
            <p:nvSpPr>
              <p:cNvPr id="88" name="Rectangle 87"/>
              <p:cNvSpPr/>
              <p:nvPr/>
            </p:nvSpPr>
            <p:spPr bwMode="auto">
              <a:xfrm>
                <a:off x="2415396" y="1881026"/>
                <a:ext cx="511834" cy="2468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tx1"/>
                  </a:solidFill>
                  <a:ea typeface="Segoe UI" pitchFamily="34" charset="0"/>
                  <a:cs typeface="Segoe UI" pitchFamily="34" charset="0"/>
                </a:endParaRPr>
              </a:p>
            </p:txBody>
          </p:sp>
        </p:grpSp>
        <p:grpSp>
          <p:nvGrpSpPr>
            <p:cNvPr id="17" name="Group 16"/>
            <p:cNvGrpSpPr/>
            <p:nvPr/>
          </p:nvGrpSpPr>
          <p:grpSpPr>
            <a:xfrm>
              <a:off x="6122503" y="1687268"/>
              <a:ext cx="427821" cy="586452"/>
              <a:chOff x="2415396" y="1426234"/>
              <a:chExt cx="511834" cy="701615"/>
            </a:xfrm>
          </p:grpSpPr>
          <p:sp>
            <p:nvSpPr>
              <p:cNvPr id="83" name="Oval 82"/>
              <p:cNvSpPr/>
              <p:nvPr/>
            </p:nvSpPr>
            <p:spPr bwMode="auto">
              <a:xfrm>
                <a:off x="2441926" y="1656271"/>
                <a:ext cx="460075" cy="46007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tx1"/>
                  </a:solidFill>
                  <a:ea typeface="Segoe UI" pitchFamily="34" charset="0"/>
                  <a:cs typeface="Segoe UI" pitchFamily="34" charset="0"/>
                </a:endParaRPr>
              </a:p>
            </p:txBody>
          </p:sp>
          <p:sp>
            <p:nvSpPr>
              <p:cNvPr id="84" name="Oval 83"/>
              <p:cNvSpPr/>
              <p:nvPr/>
            </p:nvSpPr>
            <p:spPr bwMode="auto">
              <a:xfrm>
                <a:off x="2534573" y="1426234"/>
                <a:ext cx="281164" cy="28116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tx1"/>
                  </a:solidFill>
                  <a:ea typeface="Segoe UI" pitchFamily="34" charset="0"/>
                  <a:cs typeface="Segoe UI" pitchFamily="34" charset="0"/>
                </a:endParaRPr>
              </a:p>
            </p:txBody>
          </p:sp>
          <p:sp>
            <p:nvSpPr>
              <p:cNvPr id="85" name="Rectangle 84"/>
              <p:cNvSpPr/>
              <p:nvPr/>
            </p:nvSpPr>
            <p:spPr bwMode="auto">
              <a:xfrm>
                <a:off x="2415396" y="1881026"/>
                <a:ext cx="511834" cy="2468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tx1"/>
                  </a:solidFill>
                  <a:ea typeface="Segoe UI" pitchFamily="34" charset="0"/>
                  <a:cs typeface="Segoe UI" pitchFamily="34" charset="0"/>
                </a:endParaRPr>
              </a:p>
            </p:txBody>
          </p:sp>
        </p:grpSp>
        <p:grpSp>
          <p:nvGrpSpPr>
            <p:cNvPr id="18" name="Group 17"/>
            <p:cNvGrpSpPr/>
            <p:nvPr/>
          </p:nvGrpSpPr>
          <p:grpSpPr>
            <a:xfrm>
              <a:off x="5719937" y="1687268"/>
              <a:ext cx="427821" cy="586452"/>
              <a:chOff x="2415396" y="1426234"/>
              <a:chExt cx="511834" cy="701615"/>
            </a:xfrm>
          </p:grpSpPr>
          <p:sp>
            <p:nvSpPr>
              <p:cNvPr id="80" name="Oval 79"/>
              <p:cNvSpPr/>
              <p:nvPr/>
            </p:nvSpPr>
            <p:spPr bwMode="auto">
              <a:xfrm>
                <a:off x="2441926" y="1656271"/>
                <a:ext cx="460075" cy="46007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tx1"/>
                  </a:solidFill>
                  <a:ea typeface="Segoe UI" pitchFamily="34" charset="0"/>
                  <a:cs typeface="Segoe UI" pitchFamily="34" charset="0"/>
                </a:endParaRPr>
              </a:p>
            </p:txBody>
          </p:sp>
          <p:sp>
            <p:nvSpPr>
              <p:cNvPr id="81" name="Oval 80"/>
              <p:cNvSpPr/>
              <p:nvPr/>
            </p:nvSpPr>
            <p:spPr bwMode="auto">
              <a:xfrm>
                <a:off x="2534573" y="1426234"/>
                <a:ext cx="281164" cy="281164"/>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tx1"/>
                  </a:solidFill>
                  <a:ea typeface="Segoe UI" pitchFamily="34" charset="0"/>
                  <a:cs typeface="Segoe UI" pitchFamily="34" charset="0"/>
                </a:endParaRPr>
              </a:p>
            </p:txBody>
          </p:sp>
          <p:sp>
            <p:nvSpPr>
              <p:cNvPr id="82" name="Rectangle 81"/>
              <p:cNvSpPr/>
              <p:nvPr/>
            </p:nvSpPr>
            <p:spPr bwMode="auto">
              <a:xfrm>
                <a:off x="2415396" y="1881026"/>
                <a:ext cx="511834" cy="24682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tx1"/>
                  </a:solidFill>
                  <a:ea typeface="Segoe UI" pitchFamily="34" charset="0"/>
                  <a:cs typeface="Segoe UI" pitchFamily="34" charset="0"/>
                </a:endParaRPr>
              </a:p>
            </p:txBody>
          </p:sp>
        </p:grpSp>
        <p:grpSp>
          <p:nvGrpSpPr>
            <p:cNvPr id="19" name="Group 18"/>
            <p:cNvGrpSpPr/>
            <p:nvPr/>
          </p:nvGrpSpPr>
          <p:grpSpPr>
            <a:xfrm>
              <a:off x="5832160" y="2465804"/>
              <a:ext cx="217381" cy="390095"/>
              <a:chOff x="1910016" y="2218909"/>
              <a:chExt cx="158771" cy="284918"/>
            </a:xfrm>
          </p:grpSpPr>
          <p:sp>
            <p:nvSpPr>
              <p:cNvPr id="76" name="Rounded Rectangle 75"/>
              <p:cNvSpPr/>
              <p:nvPr/>
            </p:nvSpPr>
            <p:spPr bwMode="auto">
              <a:xfrm>
                <a:off x="1910016" y="2218909"/>
                <a:ext cx="158771" cy="28491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tx1"/>
                  </a:solidFill>
                  <a:ea typeface="Segoe UI" pitchFamily="34" charset="0"/>
                  <a:cs typeface="Segoe UI" pitchFamily="34" charset="0"/>
                </a:endParaRPr>
              </a:p>
            </p:txBody>
          </p:sp>
          <p:sp>
            <p:nvSpPr>
              <p:cNvPr id="77" name="Rectangle 76"/>
              <p:cNvSpPr/>
              <p:nvPr/>
            </p:nvSpPr>
            <p:spPr bwMode="auto">
              <a:xfrm>
                <a:off x="1920890" y="2255883"/>
                <a:ext cx="138109" cy="203358"/>
              </a:xfrm>
              <a:prstGeom prst="rect">
                <a:avLst/>
              </a:prstGeom>
              <a:solidFill>
                <a:srgbClr val="68358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tx1"/>
                  </a:solidFill>
                  <a:ea typeface="Segoe UI" pitchFamily="34" charset="0"/>
                  <a:cs typeface="Segoe UI" pitchFamily="34" charset="0"/>
                </a:endParaRPr>
              </a:p>
            </p:txBody>
          </p:sp>
          <p:sp>
            <p:nvSpPr>
              <p:cNvPr id="78" name="Oval 77"/>
              <p:cNvSpPr/>
              <p:nvPr/>
            </p:nvSpPr>
            <p:spPr bwMode="auto">
              <a:xfrm>
                <a:off x="1975808" y="2467940"/>
                <a:ext cx="27187" cy="2718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tx1"/>
                  </a:solidFill>
                  <a:ea typeface="Segoe UI" pitchFamily="34" charset="0"/>
                  <a:cs typeface="Segoe UI" pitchFamily="34" charset="0"/>
                </a:endParaRPr>
              </a:p>
            </p:txBody>
          </p:sp>
          <p:sp>
            <p:nvSpPr>
              <p:cNvPr id="79" name="Rounded Rectangle 78"/>
              <p:cNvSpPr/>
              <p:nvPr/>
            </p:nvSpPr>
            <p:spPr bwMode="auto">
              <a:xfrm>
                <a:off x="1960039" y="2234134"/>
                <a:ext cx="58724" cy="8645"/>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tx1"/>
                  </a:solidFill>
                  <a:ea typeface="Segoe UI" pitchFamily="34" charset="0"/>
                  <a:cs typeface="Segoe UI" pitchFamily="34" charset="0"/>
                </a:endParaRPr>
              </a:p>
            </p:txBody>
          </p:sp>
        </p:grpSp>
        <p:grpSp>
          <p:nvGrpSpPr>
            <p:cNvPr id="20" name="Group 19"/>
            <p:cNvGrpSpPr/>
            <p:nvPr/>
          </p:nvGrpSpPr>
          <p:grpSpPr>
            <a:xfrm>
              <a:off x="6593208" y="2284782"/>
              <a:ext cx="443064" cy="571118"/>
              <a:chOff x="2602053" y="2221769"/>
              <a:chExt cx="323606" cy="417134"/>
            </a:xfrm>
          </p:grpSpPr>
          <p:sp>
            <p:nvSpPr>
              <p:cNvPr id="72" name="Rectangle 71"/>
              <p:cNvSpPr/>
              <p:nvPr/>
            </p:nvSpPr>
            <p:spPr bwMode="auto">
              <a:xfrm>
                <a:off x="2602053" y="2221769"/>
                <a:ext cx="323606" cy="41713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tx1"/>
                  </a:solidFill>
                  <a:ea typeface="Segoe UI" pitchFamily="34" charset="0"/>
                  <a:cs typeface="Segoe UI" pitchFamily="34" charset="0"/>
                </a:endParaRPr>
              </a:p>
            </p:txBody>
          </p:sp>
          <p:sp>
            <p:nvSpPr>
              <p:cNvPr id="73" name="Rectangle 72"/>
              <p:cNvSpPr/>
              <p:nvPr/>
            </p:nvSpPr>
            <p:spPr bwMode="auto">
              <a:xfrm>
                <a:off x="2616727" y="2312310"/>
                <a:ext cx="294258" cy="310425"/>
              </a:xfrm>
              <a:prstGeom prst="rect">
                <a:avLst/>
              </a:prstGeom>
              <a:solidFill>
                <a:srgbClr val="68358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tx1"/>
                  </a:solidFill>
                  <a:ea typeface="Segoe UI" pitchFamily="34" charset="0"/>
                  <a:cs typeface="Segoe UI" pitchFamily="34" charset="0"/>
                </a:endParaRPr>
              </a:p>
            </p:txBody>
          </p:sp>
          <p:sp>
            <p:nvSpPr>
              <p:cNvPr id="74" name="Rectangle 73"/>
              <p:cNvSpPr/>
              <p:nvPr/>
            </p:nvSpPr>
            <p:spPr bwMode="auto">
              <a:xfrm>
                <a:off x="2618221" y="2266037"/>
                <a:ext cx="197249" cy="212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tx1"/>
                  </a:solidFill>
                  <a:ea typeface="Segoe UI" pitchFamily="34" charset="0"/>
                  <a:cs typeface="Segoe UI" pitchFamily="34" charset="0"/>
                </a:endParaRPr>
              </a:p>
            </p:txBody>
          </p:sp>
          <p:sp>
            <p:nvSpPr>
              <p:cNvPr id="75" name="Rectangle 74"/>
              <p:cNvSpPr/>
              <p:nvPr/>
            </p:nvSpPr>
            <p:spPr bwMode="auto">
              <a:xfrm>
                <a:off x="2834872" y="2266037"/>
                <a:ext cx="74373" cy="2124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tx1"/>
                  </a:solidFill>
                  <a:ea typeface="Segoe UI" pitchFamily="34" charset="0"/>
                  <a:cs typeface="Segoe UI" pitchFamily="34" charset="0"/>
                </a:endParaRPr>
              </a:p>
            </p:txBody>
          </p:sp>
        </p:grpSp>
        <p:grpSp>
          <p:nvGrpSpPr>
            <p:cNvPr id="21" name="Group 20"/>
            <p:cNvGrpSpPr/>
            <p:nvPr/>
          </p:nvGrpSpPr>
          <p:grpSpPr>
            <a:xfrm>
              <a:off x="7149933" y="2145673"/>
              <a:ext cx="480485" cy="710227"/>
              <a:chOff x="3062835" y="2222143"/>
              <a:chExt cx="350938" cy="518737"/>
            </a:xfrm>
          </p:grpSpPr>
          <p:sp>
            <p:nvSpPr>
              <p:cNvPr id="69" name="Rounded Rectangle 68"/>
              <p:cNvSpPr/>
              <p:nvPr/>
            </p:nvSpPr>
            <p:spPr bwMode="auto">
              <a:xfrm>
                <a:off x="3062835" y="2222143"/>
                <a:ext cx="350938" cy="518737"/>
              </a:xfrm>
              <a:prstGeom prst="roundRect">
                <a:avLst>
                  <a:gd name="adj" fmla="val 1021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tx1"/>
                  </a:solidFill>
                  <a:ea typeface="Segoe UI" pitchFamily="34" charset="0"/>
                  <a:cs typeface="Segoe UI" pitchFamily="34" charset="0"/>
                </a:endParaRPr>
              </a:p>
            </p:txBody>
          </p:sp>
          <p:sp>
            <p:nvSpPr>
              <p:cNvPr id="70" name="Rectangle 69"/>
              <p:cNvSpPr/>
              <p:nvPr/>
            </p:nvSpPr>
            <p:spPr bwMode="auto">
              <a:xfrm>
                <a:off x="3085670" y="2265541"/>
                <a:ext cx="305269" cy="394163"/>
              </a:xfrm>
              <a:prstGeom prst="rect">
                <a:avLst/>
              </a:prstGeom>
              <a:solidFill>
                <a:srgbClr val="68358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tx1"/>
                  </a:solidFill>
                  <a:ea typeface="Segoe UI" pitchFamily="34" charset="0"/>
                  <a:cs typeface="Segoe UI" pitchFamily="34" charset="0"/>
                </a:endParaRPr>
              </a:p>
            </p:txBody>
          </p:sp>
          <p:sp>
            <p:nvSpPr>
              <p:cNvPr id="71" name="Oval 70"/>
              <p:cNvSpPr/>
              <p:nvPr/>
            </p:nvSpPr>
            <p:spPr bwMode="auto">
              <a:xfrm>
                <a:off x="3224710" y="2682978"/>
                <a:ext cx="27187" cy="2718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tx1"/>
                  </a:solidFill>
                  <a:ea typeface="Segoe UI" pitchFamily="34" charset="0"/>
                  <a:cs typeface="Segoe UI" pitchFamily="34" charset="0"/>
                </a:endParaRPr>
              </a:p>
            </p:txBody>
          </p:sp>
        </p:grpSp>
        <p:grpSp>
          <p:nvGrpSpPr>
            <p:cNvPr id="22" name="Group 21"/>
            <p:cNvGrpSpPr/>
            <p:nvPr/>
          </p:nvGrpSpPr>
          <p:grpSpPr>
            <a:xfrm>
              <a:off x="7767900" y="2248619"/>
              <a:ext cx="1000563" cy="607281"/>
              <a:chOff x="3541557" y="2219726"/>
              <a:chExt cx="730793" cy="443547"/>
            </a:xfrm>
          </p:grpSpPr>
          <p:sp>
            <p:nvSpPr>
              <p:cNvPr id="66" name="Rounded Rectangle 65"/>
              <p:cNvSpPr/>
              <p:nvPr/>
            </p:nvSpPr>
            <p:spPr bwMode="auto">
              <a:xfrm>
                <a:off x="3541557" y="2219726"/>
                <a:ext cx="730793" cy="443547"/>
              </a:xfrm>
              <a:prstGeom prst="roundRect">
                <a:avLst>
                  <a:gd name="adj" fmla="val 719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tx1"/>
                  </a:solidFill>
                  <a:ea typeface="Segoe UI" pitchFamily="34" charset="0"/>
                  <a:cs typeface="Segoe UI" pitchFamily="34" charset="0"/>
                </a:endParaRPr>
              </a:p>
            </p:txBody>
          </p:sp>
          <p:sp>
            <p:nvSpPr>
              <p:cNvPr id="67" name="Rectangle 66"/>
              <p:cNvSpPr/>
              <p:nvPr/>
            </p:nvSpPr>
            <p:spPr bwMode="auto">
              <a:xfrm>
                <a:off x="3590061" y="2268774"/>
                <a:ext cx="633785" cy="320126"/>
              </a:xfrm>
              <a:prstGeom prst="rect">
                <a:avLst/>
              </a:prstGeom>
              <a:solidFill>
                <a:srgbClr val="68358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tx1"/>
                  </a:solidFill>
                  <a:ea typeface="Segoe UI" pitchFamily="34" charset="0"/>
                  <a:cs typeface="Segoe UI" pitchFamily="34" charset="0"/>
                </a:endParaRPr>
              </a:p>
            </p:txBody>
          </p:sp>
          <p:sp>
            <p:nvSpPr>
              <p:cNvPr id="68" name="Rectangle 67"/>
              <p:cNvSpPr/>
              <p:nvPr/>
            </p:nvSpPr>
            <p:spPr bwMode="auto">
              <a:xfrm>
                <a:off x="3877852" y="2605068"/>
                <a:ext cx="35569" cy="3556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tx1"/>
                  </a:solidFill>
                  <a:ea typeface="Segoe UI" pitchFamily="34" charset="0"/>
                  <a:cs typeface="Segoe UI" pitchFamily="34" charset="0"/>
                </a:endParaRPr>
              </a:p>
            </p:txBody>
          </p:sp>
        </p:grpSp>
        <p:grpSp>
          <p:nvGrpSpPr>
            <p:cNvPr id="23" name="Group 22"/>
            <p:cNvGrpSpPr/>
            <p:nvPr/>
          </p:nvGrpSpPr>
          <p:grpSpPr>
            <a:xfrm>
              <a:off x="6200220" y="2465804"/>
              <a:ext cx="217381" cy="390095"/>
              <a:chOff x="2209065" y="2218909"/>
              <a:chExt cx="158771" cy="284918"/>
            </a:xfrm>
          </p:grpSpPr>
          <p:sp>
            <p:nvSpPr>
              <p:cNvPr id="62" name="Rounded Rectangle 61"/>
              <p:cNvSpPr/>
              <p:nvPr/>
            </p:nvSpPr>
            <p:spPr bwMode="auto">
              <a:xfrm>
                <a:off x="2209065" y="2218909"/>
                <a:ext cx="158771" cy="28491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tx1"/>
                  </a:solidFill>
                  <a:ea typeface="Segoe UI" pitchFamily="34" charset="0"/>
                  <a:cs typeface="Segoe UI" pitchFamily="34" charset="0"/>
                </a:endParaRPr>
              </a:p>
            </p:txBody>
          </p:sp>
          <p:sp>
            <p:nvSpPr>
              <p:cNvPr id="63" name="Rectangle 62"/>
              <p:cNvSpPr/>
              <p:nvPr/>
            </p:nvSpPr>
            <p:spPr bwMode="auto">
              <a:xfrm>
                <a:off x="2219939" y="2255883"/>
                <a:ext cx="138109" cy="203358"/>
              </a:xfrm>
              <a:prstGeom prst="rect">
                <a:avLst/>
              </a:prstGeom>
              <a:solidFill>
                <a:srgbClr val="68358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tx1"/>
                  </a:solidFill>
                  <a:ea typeface="Segoe UI" pitchFamily="34" charset="0"/>
                  <a:cs typeface="Segoe UI" pitchFamily="34" charset="0"/>
                </a:endParaRPr>
              </a:p>
            </p:txBody>
          </p:sp>
          <p:sp>
            <p:nvSpPr>
              <p:cNvPr id="64" name="Oval 63"/>
              <p:cNvSpPr/>
              <p:nvPr/>
            </p:nvSpPr>
            <p:spPr bwMode="auto">
              <a:xfrm>
                <a:off x="2274857" y="2467940"/>
                <a:ext cx="27187" cy="2718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tx1"/>
                  </a:solidFill>
                  <a:ea typeface="Segoe UI" pitchFamily="34" charset="0"/>
                  <a:cs typeface="Segoe UI" pitchFamily="34" charset="0"/>
                </a:endParaRPr>
              </a:p>
            </p:txBody>
          </p:sp>
          <p:sp>
            <p:nvSpPr>
              <p:cNvPr id="65" name="Rounded Rectangle 64"/>
              <p:cNvSpPr/>
              <p:nvPr/>
            </p:nvSpPr>
            <p:spPr bwMode="auto">
              <a:xfrm>
                <a:off x="2259088" y="2234134"/>
                <a:ext cx="58724" cy="8645"/>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tx1"/>
                  </a:solidFill>
                  <a:ea typeface="Segoe UI" pitchFamily="34" charset="0"/>
                  <a:cs typeface="Segoe UI" pitchFamily="34" charset="0"/>
                </a:endParaRPr>
              </a:p>
            </p:txBody>
          </p:sp>
        </p:grpSp>
        <p:grpSp>
          <p:nvGrpSpPr>
            <p:cNvPr id="24" name="Group 23"/>
            <p:cNvGrpSpPr/>
            <p:nvPr/>
          </p:nvGrpSpPr>
          <p:grpSpPr>
            <a:xfrm>
              <a:off x="6262727" y="3465451"/>
              <a:ext cx="948428" cy="346046"/>
              <a:chOff x="2968873" y="4306129"/>
              <a:chExt cx="732377" cy="267218"/>
            </a:xfrm>
          </p:grpSpPr>
          <p:sp>
            <p:nvSpPr>
              <p:cNvPr id="59" name="Rounded Rectangle 58"/>
              <p:cNvSpPr/>
              <p:nvPr/>
            </p:nvSpPr>
            <p:spPr bwMode="auto">
              <a:xfrm>
                <a:off x="2968873" y="4306129"/>
                <a:ext cx="732377" cy="26721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tx1"/>
                  </a:solidFill>
                  <a:ea typeface="Segoe UI" pitchFamily="34" charset="0"/>
                  <a:cs typeface="Segoe UI" pitchFamily="34" charset="0"/>
                </a:endParaRPr>
              </a:p>
            </p:txBody>
          </p:sp>
          <p:cxnSp>
            <p:nvCxnSpPr>
              <p:cNvPr id="60" name="Straight Connector 59"/>
              <p:cNvCxnSpPr/>
              <p:nvPr/>
            </p:nvCxnSpPr>
            <p:spPr>
              <a:xfrm>
                <a:off x="3000761" y="4439738"/>
                <a:ext cx="668600" cy="1337"/>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1" name="Oval 60"/>
              <p:cNvSpPr/>
              <p:nvPr/>
            </p:nvSpPr>
            <p:spPr bwMode="auto">
              <a:xfrm>
                <a:off x="3281533" y="4391529"/>
                <a:ext cx="97147" cy="971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tx1"/>
                  </a:solidFill>
                  <a:ea typeface="Segoe UI" pitchFamily="34" charset="0"/>
                  <a:cs typeface="Segoe UI" pitchFamily="34" charset="0"/>
                </a:endParaRPr>
              </a:p>
            </p:txBody>
          </p:sp>
        </p:grpSp>
        <p:grpSp>
          <p:nvGrpSpPr>
            <p:cNvPr id="25" name="Group 24"/>
            <p:cNvGrpSpPr/>
            <p:nvPr/>
          </p:nvGrpSpPr>
          <p:grpSpPr>
            <a:xfrm>
              <a:off x="5616880" y="4473407"/>
              <a:ext cx="716485" cy="832670"/>
              <a:chOff x="1958817" y="5311197"/>
              <a:chExt cx="744126" cy="864795"/>
            </a:xfrm>
          </p:grpSpPr>
          <p:sp>
            <p:nvSpPr>
              <p:cNvPr id="55" name="Rounded Rectangle 54"/>
              <p:cNvSpPr/>
              <p:nvPr/>
            </p:nvSpPr>
            <p:spPr bwMode="auto">
              <a:xfrm>
                <a:off x="1958817" y="5311197"/>
                <a:ext cx="744126" cy="27150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tx1"/>
                  </a:solidFill>
                  <a:ea typeface="Segoe UI" pitchFamily="34" charset="0"/>
                  <a:cs typeface="Segoe UI" pitchFamily="34" charset="0"/>
                </a:endParaRPr>
              </a:p>
            </p:txBody>
          </p:sp>
          <p:sp>
            <p:nvSpPr>
              <p:cNvPr id="56" name="Rounded Rectangle 55"/>
              <p:cNvSpPr/>
              <p:nvPr/>
            </p:nvSpPr>
            <p:spPr bwMode="auto">
              <a:xfrm>
                <a:off x="1958817" y="5607841"/>
                <a:ext cx="744126" cy="27150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tx1"/>
                  </a:solidFill>
                  <a:ea typeface="Segoe UI" pitchFamily="34" charset="0"/>
                  <a:cs typeface="Segoe UI" pitchFamily="34" charset="0"/>
                </a:endParaRPr>
              </a:p>
            </p:txBody>
          </p:sp>
          <p:sp>
            <p:nvSpPr>
              <p:cNvPr id="57" name="Rounded Rectangle 56"/>
              <p:cNvSpPr/>
              <p:nvPr/>
            </p:nvSpPr>
            <p:spPr bwMode="auto">
              <a:xfrm>
                <a:off x="1958817" y="5904487"/>
                <a:ext cx="744126" cy="27150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tx1"/>
                  </a:solidFill>
                  <a:ea typeface="Segoe UI" pitchFamily="34" charset="0"/>
                  <a:cs typeface="Segoe UI" pitchFamily="34" charset="0"/>
                </a:endParaRPr>
              </a:p>
            </p:txBody>
          </p:sp>
          <p:sp>
            <p:nvSpPr>
              <p:cNvPr id="58" name="Oval 57"/>
              <p:cNvSpPr/>
              <p:nvPr/>
            </p:nvSpPr>
            <p:spPr bwMode="auto">
              <a:xfrm>
                <a:off x="2000888" y="5361156"/>
                <a:ext cx="70994" cy="7099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tx1"/>
                  </a:solidFill>
                  <a:ea typeface="Segoe UI" pitchFamily="34" charset="0"/>
                  <a:cs typeface="Segoe UI" pitchFamily="34" charset="0"/>
                </a:endParaRPr>
              </a:p>
            </p:txBody>
          </p:sp>
        </p:grpSp>
        <p:grpSp>
          <p:nvGrpSpPr>
            <p:cNvPr id="26" name="Group 25"/>
            <p:cNvGrpSpPr/>
            <p:nvPr/>
          </p:nvGrpSpPr>
          <p:grpSpPr>
            <a:xfrm>
              <a:off x="7010349" y="4161316"/>
              <a:ext cx="948428" cy="346046"/>
              <a:chOff x="2968873" y="4306129"/>
              <a:chExt cx="732377" cy="267218"/>
            </a:xfrm>
          </p:grpSpPr>
          <p:sp>
            <p:nvSpPr>
              <p:cNvPr id="52" name="Rounded Rectangle 51"/>
              <p:cNvSpPr/>
              <p:nvPr/>
            </p:nvSpPr>
            <p:spPr bwMode="auto">
              <a:xfrm>
                <a:off x="2968873" y="4306129"/>
                <a:ext cx="732377" cy="26721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tx1"/>
                  </a:solidFill>
                  <a:ea typeface="Segoe UI" pitchFamily="34" charset="0"/>
                  <a:cs typeface="Segoe UI" pitchFamily="34" charset="0"/>
                </a:endParaRPr>
              </a:p>
            </p:txBody>
          </p:sp>
          <p:cxnSp>
            <p:nvCxnSpPr>
              <p:cNvPr id="53" name="Straight Connector 52"/>
              <p:cNvCxnSpPr/>
              <p:nvPr/>
            </p:nvCxnSpPr>
            <p:spPr>
              <a:xfrm>
                <a:off x="3000761" y="4439738"/>
                <a:ext cx="668600" cy="1337"/>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4" name="Oval 53"/>
              <p:cNvSpPr/>
              <p:nvPr/>
            </p:nvSpPr>
            <p:spPr bwMode="auto">
              <a:xfrm>
                <a:off x="3281533" y="4391529"/>
                <a:ext cx="97147" cy="971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tx1"/>
                  </a:solidFill>
                  <a:ea typeface="Segoe UI" pitchFamily="34" charset="0"/>
                  <a:cs typeface="Segoe UI" pitchFamily="34" charset="0"/>
                </a:endParaRPr>
              </a:p>
            </p:txBody>
          </p:sp>
        </p:grpSp>
        <p:grpSp>
          <p:nvGrpSpPr>
            <p:cNvPr id="27" name="Group 26"/>
            <p:cNvGrpSpPr/>
            <p:nvPr/>
          </p:nvGrpSpPr>
          <p:grpSpPr>
            <a:xfrm>
              <a:off x="7619949" y="4845678"/>
              <a:ext cx="948428" cy="346046"/>
              <a:chOff x="2968873" y="4306129"/>
              <a:chExt cx="732377" cy="267218"/>
            </a:xfrm>
          </p:grpSpPr>
          <p:sp>
            <p:nvSpPr>
              <p:cNvPr id="49" name="Rounded Rectangle 48"/>
              <p:cNvSpPr/>
              <p:nvPr/>
            </p:nvSpPr>
            <p:spPr bwMode="auto">
              <a:xfrm>
                <a:off x="2968873" y="4306129"/>
                <a:ext cx="732377" cy="26721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tx1"/>
                  </a:solidFill>
                  <a:ea typeface="Segoe UI" pitchFamily="34" charset="0"/>
                  <a:cs typeface="Segoe UI" pitchFamily="34" charset="0"/>
                </a:endParaRPr>
              </a:p>
            </p:txBody>
          </p:sp>
          <p:cxnSp>
            <p:nvCxnSpPr>
              <p:cNvPr id="50" name="Straight Connector 49"/>
              <p:cNvCxnSpPr/>
              <p:nvPr/>
            </p:nvCxnSpPr>
            <p:spPr>
              <a:xfrm>
                <a:off x="3000761" y="4439738"/>
                <a:ext cx="668600" cy="1337"/>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 name="Oval 50"/>
              <p:cNvSpPr/>
              <p:nvPr/>
            </p:nvSpPr>
            <p:spPr bwMode="auto">
              <a:xfrm>
                <a:off x="3281533" y="4391529"/>
                <a:ext cx="97147" cy="971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tx1"/>
                  </a:solidFill>
                  <a:ea typeface="Segoe UI" pitchFamily="34" charset="0"/>
                  <a:cs typeface="Segoe UI" pitchFamily="34" charset="0"/>
                </a:endParaRPr>
              </a:p>
            </p:txBody>
          </p:sp>
        </p:grpSp>
        <p:grpSp>
          <p:nvGrpSpPr>
            <p:cNvPr id="28" name="Group 27"/>
            <p:cNvGrpSpPr/>
            <p:nvPr/>
          </p:nvGrpSpPr>
          <p:grpSpPr>
            <a:xfrm>
              <a:off x="6843572" y="5627806"/>
              <a:ext cx="948428" cy="346046"/>
              <a:chOff x="2968873" y="4306129"/>
              <a:chExt cx="732377" cy="267218"/>
            </a:xfrm>
          </p:grpSpPr>
          <p:sp>
            <p:nvSpPr>
              <p:cNvPr id="46" name="Rounded Rectangle 45"/>
              <p:cNvSpPr/>
              <p:nvPr/>
            </p:nvSpPr>
            <p:spPr bwMode="auto">
              <a:xfrm>
                <a:off x="2968873" y="4306129"/>
                <a:ext cx="732377" cy="26721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tx1"/>
                  </a:solidFill>
                  <a:ea typeface="Segoe UI" pitchFamily="34" charset="0"/>
                  <a:cs typeface="Segoe UI" pitchFamily="34" charset="0"/>
                </a:endParaRPr>
              </a:p>
            </p:txBody>
          </p:sp>
          <p:cxnSp>
            <p:nvCxnSpPr>
              <p:cNvPr id="47" name="Straight Connector 46"/>
              <p:cNvCxnSpPr/>
              <p:nvPr/>
            </p:nvCxnSpPr>
            <p:spPr>
              <a:xfrm>
                <a:off x="3000761" y="4439738"/>
                <a:ext cx="668600" cy="1337"/>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8" name="Oval 47"/>
              <p:cNvSpPr/>
              <p:nvPr/>
            </p:nvSpPr>
            <p:spPr bwMode="auto">
              <a:xfrm>
                <a:off x="3281533" y="4391529"/>
                <a:ext cx="97147" cy="971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tx1"/>
                  </a:solidFill>
                  <a:ea typeface="Segoe UI" pitchFamily="34" charset="0"/>
                  <a:cs typeface="Segoe UI" pitchFamily="34" charset="0"/>
                </a:endParaRPr>
              </a:p>
            </p:txBody>
          </p:sp>
        </p:grpSp>
        <p:grpSp>
          <p:nvGrpSpPr>
            <p:cNvPr id="29" name="Group 28"/>
            <p:cNvGrpSpPr/>
            <p:nvPr/>
          </p:nvGrpSpPr>
          <p:grpSpPr>
            <a:xfrm>
              <a:off x="8285318" y="5479822"/>
              <a:ext cx="716485" cy="832670"/>
              <a:chOff x="1958817" y="5311197"/>
              <a:chExt cx="744126" cy="864795"/>
            </a:xfrm>
          </p:grpSpPr>
          <p:sp>
            <p:nvSpPr>
              <p:cNvPr id="42" name="Rounded Rectangle 41"/>
              <p:cNvSpPr/>
              <p:nvPr/>
            </p:nvSpPr>
            <p:spPr bwMode="auto">
              <a:xfrm>
                <a:off x="1958817" y="5311197"/>
                <a:ext cx="744126" cy="27150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tx1"/>
                  </a:solidFill>
                  <a:ea typeface="Segoe UI" pitchFamily="34" charset="0"/>
                  <a:cs typeface="Segoe UI" pitchFamily="34" charset="0"/>
                </a:endParaRPr>
              </a:p>
            </p:txBody>
          </p:sp>
          <p:sp>
            <p:nvSpPr>
              <p:cNvPr id="43" name="Rounded Rectangle 42"/>
              <p:cNvSpPr/>
              <p:nvPr/>
            </p:nvSpPr>
            <p:spPr bwMode="auto">
              <a:xfrm>
                <a:off x="1958817" y="5607841"/>
                <a:ext cx="744126" cy="27150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tx1"/>
                  </a:solidFill>
                  <a:ea typeface="Segoe UI" pitchFamily="34" charset="0"/>
                  <a:cs typeface="Segoe UI" pitchFamily="34" charset="0"/>
                </a:endParaRPr>
              </a:p>
            </p:txBody>
          </p:sp>
          <p:sp>
            <p:nvSpPr>
              <p:cNvPr id="44" name="Rounded Rectangle 43"/>
              <p:cNvSpPr/>
              <p:nvPr/>
            </p:nvSpPr>
            <p:spPr bwMode="auto">
              <a:xfrm>
                <a:off x="1958817" y="5904487"/>
                <a:ext cx="744126" cy="27150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tx1"/>
                  </a:solidFill>
                  <a:ea typeface="Segoe UI" pitchFamily="34" charset="0"/>
                  <a:cs typeface="Segoe UI" pitchFamily="34" charset="0"/>
                </a:endParaRPr>
              </a:p>
            </p:txBody>
          </p:sp>
          <p:sp>
            <p:nvSpPr>
              <p:cNvPr id="45" name="Oval 44"/>
              <p:cNvSpPr/>
              <p:nvPr/>
            </p:nvSpPr>
            <p:spPr bwMode="auto">
              <a:xfrm>
                <a:off x="2000888" y="5361156"/>
                <a:ext cx="70994" cy="7099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tx1"/>
                  </a:solidFill>
                  <a:ea typeface="Segoe UI" pitchFamily="34" charset="0"/>
                  <a:cs typeface="Segoe UI" pitchFamily="34" charset="0"/>
                </a:endParaRPr>
              </a:p>
            </p:txBody>
          </p:sp>
        </p:grpSp>
        <p:cxnSp>
          <p:nvCxnSpPr>
            <p:cNvPr id="30" name="Straight Connector 29"/>
            <p:cNvCxnSpPr>
              <a:stCxn id="59" idx="2"/>
              <a:endCxn id="46" idx="0"/>
            </p:cNvCxnSpPr>
            <p:nvPr/>
          </p:nvCxnSpPr>
          <p:spPr>
            <a:xfrm>
              <a:off x="6736941" y="3811497"/>
              <a:ext cx="580845" cy="181630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59" idx="2"/>
              <a:endCxn id="52" idx="0"/>
            </p:cNvCxnSpPr>
            <p:nvPr/>
          </p:nvCxnSpPr>
          <p:spPr>
            <a:xfrm>
              <a:off x="6736941" y="3811497"/>
              <a:ext cx="747622" cy="34981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52" idx="2"/>
              <a:endCxn id="49" idx="0"/>
            </p:cNvCxnSpPr>
            <p:nvPr/>
          </p:nvCxnSpPr>
          <p:spPr>
            <a:xfrm>
              <a:off x="7484563" y="4507362"/>
              <a:ext cx="609600" cy="33831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49" idx="2"/>
              <a:endCxn id="42" idx="0"/>
            </p:cNvCxnSpPr>
            <p:nvPr/>
          </p:nvCxnSpPr>
          <p:spPr>
            <a:xfrm>
              <a:off x="8094163" y="5191724"/>
              <a:ext cx="549398" cy="28809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59" idx="2"/>
              <a:endCxn id="55" idx="0"/>
            </p:cNvCxnSpPr>
            <p:nvPr/>
          </p:nvCxnSpPr>
          <p:spPr>
            <a:xfrm flipH="1">
              <a:off x="5975123" y="3811497"/>
              <a:ext cx="761818" cy="66191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76" idx="2"/>
              <a:endCxn id="59" idx="0"/>
            </p:cNvCxnSpPr>
            <p:nvPr/>
          </p:nvCxnSpPr>
          <p:spPr>
            <a:xfrm>
              <a:off x="5940851" y="2855899"/>
              <a:ext cx="796090" cy="6095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62" idx="2"/>
              <a:endCxn id="59" idx="0"/>
            </p:cNvCxnSpPr>
            <p:nvPr/>
          </p:nvCxnSpPr>
          <p:spPr>
            <a:xfrm>
              <a:off x="6308911" y="2855899"/>
              <a:ext cx="428030" cy="6095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72" idx="2"/>
              <a:endCxn id="59" idx="0"/>
            </p:cNvCxnSpPr>
            <p:nvPr/>
          </p:nvCxnSpPr>
          <p:spPr>
            <a:xfrm flipH="1">
              <a:off x="6736941" y="2855900"/>
              <a:ext cx="77799" cy="6095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69" idx="2"/>
              <a:endCxn id="59" idx="0"/>
            </p:cNvCxnSpPr>
            <p:nvPr/>
          </p:nvCxnSpPr>
          <p:spPr>
            <a:xfrm flipH="1">
              <a:off x="6736941" y="2855900"/>
              <a:ext cx="653235" cy="6095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66" idx="2"/>
              <a:endCxn id="59" idx="0"/>
            </p:cNvCxnSpPr>
            <p:nvPr/>
          </p:nvCxnSpPr>
          <p:spPr>
            <a:xfrm flipH="1">
              <a:off x="6736941" y="2855900"/>
              <a:ext cx="1531241" cy="609551"/>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7205404" y="3638474"/>
              <a:ext cx="515863"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3" cstate="screen">
              <a:duotone>
                <a:prstClr val="black"/>
                <a:srgbClr val="D9C3A5">
                  <a:tint val="50000"/>
                  <a:satMod val="180000"/>
                </a:srgbClr>
              </a:duotone>
              <a:extLst>
                <a:ext uri="{28A0092B-C50C-407E-A947-70E740481C1C}">
                  <a14:useLocalDpi xmlns:a14="http://schemas.microsoft.com/office/drawing/2010/main"/>
                </a:ext>
              </a:extLst>
            </a:blip>
            <a:stretch>
              <a:fillRect/>
            </a:stretch>
          </p:blipFill>
          <p:spPr>
            <a:xfrm>
              <a:off x="7815338" y="3474130"/>
              <a:ext cx="1173582" cy="335309"/>
            </a:xfrm>
            <a:prstGeom prst="rect">
              <a:avLst/>
            </a:prstGeom>
          </p:spPr>
        </p:pic>
      </p:grpSp>
      <p:sp>
        <p:nvSpPr>
          <p:cNvPr id="98" name="Left Brace 97"/>
          <p:cNvSpPr/>
          <p:nvPr/>
        </p:nvSpPr>
        <p:spPr>
          <a:xfrm>
            <a:off x="4215624" y="2278410"/>
            <a:ext cx="157108" cy="2827941"/>
          </a:xfrm>
          <a:prstGeom prst="leftBrace">
            <a:avLst>
              <a:gd name="adj1" fmla="val 8333"/>
              <a:gd name="adj2" fmla="val 66539"/>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77" u="sng" dirty="0"/>
          </a:p>
        </p:txBody>
      </p:sp>
      <p:sp>
        <p:nvSpPr>
          <p:cNvPr id="99" name="Oval 98"/>
          <p:cNvSpPr/>
          <p:nvPr/>
        </p:nvSpPr>
        <p:spPr bwMode="auto">
          <a:xfrm>
            <a:off x="6126220" y="2623034"/>
            <a:ext cx="476392" cy="476392"/>
          </a:xfrm>
          <a:prstGeom prst="ellipse">
            <a:avLst/>
          </a:prstGeom>
          <a:solidFill>
            <a:srgbClr val="A434B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tx1"/>
              </a:solidFill>
              <a:ea typeface="Segoe UI" pitchFamily="34" charset="0"/>
              <a:cs typeface="Segoe UI" pitchFamily="34" charset="0"/>
            </a:endParaRPr>
          </a:p>
        </p:txBody>
      </p:sp>
      <p:sp>
        <p:nvSpPr>
          <p:cNvPr id="100" name="Oval 99"/>
          <p:cNvSpPr/>
          <p:nvPr/>
        </p:nvSpPr>
        <p:spPr bwMode="auto">
          <a:xfrm>
            <a:off x="6126220" y="3570747"/>
            <a:ext cx="476392" cy="476392"/>
          </a:xfrm>
          <a:prstGeom prst="ellipse">
            <a:avLst/>
          </a:prstGeom>
          <a:solidFill>
            <a:srgbClr val="A434B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tx1"/>
              </a:solidFill>
              <a:ea typeface="Segoe UI" pitchFamily="34" charset="0"/>
              <a:cs typeface="Segoe UI" pitchFamily="34" charset="0"/>
            </a:endParaRPr>
          </a:p>
        </p:txBody>
      </p:sp>
      <p:sp>
        <p:nvSpPr>
          <p:cNvPr id="101" name="Oval 100"/>
          <p:cNvSpPr/>
          <p:nvPr/>
        </p:nvSpPr>
        <p:spPr bwMode="auto">
          <a:xfrm>
            <a:off x="6126220" y="4482985"/>
            <a:ext cx="476392" cy="476392"/>
          </a:xfrm>
          <a:prstGeom prst="ellipse">
            <a:avLst/>
          </a:prstGeom>
          <a:solidFill>
            <a:srgbClr val="A434B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tx1"/>
              </a:solidFill>
              <a:ea typeface="Segoe UI" pitchFamily="34" charset="0"/>
              <a:cs typeface="Segoe UI" pitchFamily="34" charset="0"/>
            </a:endParaRPr>
          </a:p>
        </p:txBody>
      </p:sp>
      <p:sp>
        <p:nvSpPr>
          <p:cNvPr id="102" name="Oval 101"/>
          <p:cNvSpPr/>
          <p:nvPr/>
        </p:nvSpPr>
        <p:spPr bwMode="auto">
          <a:xfrm>
            <a:off x="6126220" y="1086456"/>
            <a:ext cx="476392" cy="476392"/>
          </a:xfrm>
          <a:prstGeom prst="ellipse">
            <a:avLst/>
          </a:prstGeom>
          <a:solidFill>
            <a:srgbClr val="A434B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tx1"/>
              </a:solidFill>
              <a:ea typeface="Segoe UI" pitchFamily="34" charset="0"/>
              <a:cs typeface="Segoe UI" pitchFamily="34" charset="0"/>
            </a:endParaRPr>
          </a:p>
        </p:txBody>
      </p:sp>
      <p:sp>
        <p:nvSpPr>
          <p:cNvPr id="103" name="Oval 102"/>
          <p:cNvSpPr/>
          <p:nvPr/>
        </p:nvSpPr>
        <p:spPr bwMode="auto">
          <a:xfrm>
            <a:off x="6126220" y="5212776"/>
            <a:ext cx="476392" cy="476392"/>
          </a:xfrm>
          <a:prstGeom prst="ellipse">
            <a:avLst/>
          </a:prstGeom>
          <a:solidFill>
            <a:srgbClr val="A434B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tx1"/>
              </a:solidFill>
              <a:ea typeface="Segoe UI" pitchFamily="34" charset="0"/>
              <a:cs typeface="Segoe UI" pitchFamily="34" charset="0"/>
            </a:endParaRPr>
          </a:p>
        </p:txBody>
      </p:sp>
      <p:sp>
        <p:nvSpPr>
          <p:cNvPr id="104" name="TextBox 103"/>
          <p:cNvSpPr txBox="1"/>
          <p:nvPr/>
        </p:nvSpPr>
        <p:spPr>
          <a:xfrm>
            <a:off x="6128154" y="1043224"/>
            <a:ext cx="473242" cy="607441"/>
          </a:xfrm>
          <a:prstGeom prst="rect">
            <a:avLst/>
          </a:prstGeom>
          <a:noFill/>
        </p:spPr>
        <p:txBody>
          <a:bodyPr wrap="none" lIns="139876" tIns="111902" rIns="139876" bIns="111902" rtlCol="0">
            <a:spAutoFit/>
          </a:bodyPr>
          <a:lstStyle/>
          <a:p>
            <a:pPr>
              <a:lnSpc>
                <a:spcPct val="90000"/>
              </a:lnSpc>
            </a:pPr>
            <a:r>
              <a:rPr lang="en-US" sz="2754" dirty="0">
                <a:solidFill>
                  <a:schemeClr val="bg1"/>
                </a:solidFill>
              </a:rPr>
              <a:t>1</a:t>
            </a:r>
          </a:p>
        </p:txBody>
      </p:sp>
      <p:sp>
        <p:nvSpPr>
          <p:cNvPr id="105" name="TextBox 104"/>
          <p:cNvSpPr txBox="1"/>
          <p:nvPr/>
        </p:nvSpPr>
        <p:spPr>
          <a:xfrm>
            <a:off x="6128154" y="2574734"/>
            <a:ext cx="473242" cy="607441"/>
          </a:xfrm>
          <a:prstGeom prst="rect">
            <a:avLst/>
          </a:prstGeom>
          <a:noFill/>
        </p:spPr>
        <p:txBody>
          <a:bodyPr wrap="none" lIns="139876" tIns="111902" rIns="139876" bIns="111902" rtlCol="0">
            <a:spAutoFit/>
          </a:bodyPr>
          <a:lstStyle/>
          <a:p>
            <a:pPr>
              <a:lnSpc>
                <a:spcPct val="90000"/>
              </a:lnSpc>
            </a:pPr>
            <a:r>
              <a:rPr lang="en-US" sz="2754" dirty="0">
                <a:solidFill>
                  <a:schemeClr val="bg1"/>
                </a:solidFill>
              </a:rPr>
              <a:t>3</a:t>
            </a:r>
          </a:p>
        </p:txBody>
      </p:sp>
      <p:sp>
        <p:nvSpPr>
          <p:cNvPr id="106" name="TextBox 105"/>
          <p:cNvSpPr txBox="1"/>
          <p:nvPr/>
        </p:nvSpPr>
        <p:spPr>
          <a:xfrm>
            <a:off x="6128154" y="3517378"/>
            <a:ext cx="473242" cy="607441"/>
          </a:xfrm>
          <a:prstGeom prst="rect">
            <a:avLst/>
          </a:prstGeom>
          <a:noFill/>
        </p:spPr>
        <p:txBody>
          <a:bodyPr wrap="none" lIns="139876" tIns="111902" rIns="139876" bIns="111902" rtlCol="0">
            <a:spAutoFit/>
          </a:bodyPr>
          <a:lstStyle/>
          <a:p>
            <a:pPr>
              <a:lnSpc>
                <a:spcPct val="90000"/>
              </a:lnSpc>
            </a:pPr>
            <a:r>
              <a:rPr lang="en-US" sz="2754" dirty="0">
                <a:solidFill>
                  <a:schemeClr val="bg1"/>
                </a:solidFill>
              </a:rPr>
              <a:t>4</a:t>
            </a:r>
          </a:p>
        </p:txBody>
      </p:sp>
      <p:sp>
        <p:nvSpPr>
          <p:cNvPr id="107" name="TextBox 106"/>
          <p:cNvSpPr txBox="1"/>
          <p:nvPr/>
        </p:nvSpPr>
        <p:spPr>
          <a:xfrm>
            <a:off x="6128154" y="4434686"/>
            <a:ext cx="473242" cy="607441"/>
          </a:xfrm>
          <a:prstGeom prst="rect">
            <a:avLst/>
          </a:prstGeom>
          <a:noFill/>
        </p:spPr>
        <p:txBody>
          <a:bodyPr wrap="none" lIns="139876" tIns="111902" rIns="139876" bIns="111902" rtlCol="0">
            <a:spAutoFit/>
          </a:bodyPr>
          <a:lstStyle/>
          <a:p>
            <a:pPr>
              <a:lnSpc>
                <a:spcPct val="90000"/>
              </a:lnSpc>
            </a:pPr>
            <a:r>
              <a:rPr lang="en-US" sz="2754" dirty="0">
                <a:solidFill>
                  <a:schemeClr val="bg1"/>
                </a:solidFill>
              </a:rPr>
              <a:t>5</a:t>
            </a:r>
          </a:p>
        </p:txBody>
      </p:sp>
      <p:sp>
        <p:nvSpPr>
          <p:cNvPr id="108" name="TextBox 107"/>
          <p:cNvSpPr txBox="1"/>
          <p:nvPr/>
        </p:nvSpPr>
        <p:spPr>
          <a:xfrm>
            <a:off x="6128154" y="5149273"/>
            <a:ext cx="473242" cy="607441"/>
          </a:xfrm>
          <a:prstGeom prst="rect">
            <a:avLst/>
          </a:prstGeom>
          <a:noFill/>
        </p:spPr>
        <p:txBody>
          <a:bodyPr wrap="none" lIns="139876" tIns="111902" rIns="139876" bIns="111902" rtlCol="0">
            <a:spAutoFit/>
          </a:bodyPr>
          <a:lstStyle/>
          <a:p>
            <a:pPr>
              <a:lnSpc>
                <a:spcPct val="90000"/>
              </a:lnSpc>
            </a:pPr>
            <a:r>
              <a:rPr lang="en-US" sz="2754" dirty="0">
                <a:solidFill>
                  <a:schemeClr val="bg1"/>
                </a:solidFill>
              </a:rPr>
              <a:t>6</a:t>
            </a:r>
          </a:p>
        </p:txBody>
      </p:sp>
      <p:sp>
        <p:nvSpPr>
          <p:cNvPr id="109" name="TextBox 108"/>
          <p:cNvSpPr txBox="1"/>
          <p:nvPr/>
        </p:nvSpPr>
        <p:spPr>
          <a:xfrm>
            <a:off x="6739448" y="982662"/>
            <a:ext cx="3139035" cy="558388"/>
          </a:xfrm>
          <a:prstGeom prst="rect">
            <a:avLst/>
          </a:prstGeom>
          <a:noFill/>
        </p:spPr>
        <p:txBody>
          <a:bodyPr wrap="none" lIns="139876" tIns="111902" rIns="139876" bIns="111902" rtlCol="0">
            <a:spAutoFit/>
          </a:bodyPr>
          <a:lstStyle/>
          <a:p>
            <a:pPr>
              <a:lnSpc>
                <a:spcPct val="90000"/>
              </a:lnSpc>
            </a:pPr>
            <a:r>
              <a:rPr lang="en-US" sz="2400" dirty="0">
                <a:latin typeface="+mj-lt"/>
              </a:rPr>
              <a:t>Outside-in monitoring</a:t>
            </a:r>
          </a:p>
        </p:txBody>
      </p:sp>
      <p:sp>
        <p:nvSpPr>
          <p:cNvPr id="110" name="TextBox 109"/>
          <p:cNvSpPr txBox="1"/>
          <p:nvPr/>
        </p:nvSpPr>
        <p:spPr>
          <a:xfrm>
            <a:off x="6739449" y="2519239"/>
            <a:ext cx="3551007" cy="558388"/>
          </a:xfrm>
          <a:prstGeom prst="rect">
            <a:avLst/>
          </a:prstGeom>
          <a:noFill/>
        </p:spPr>
        <p:txBody>
          <a:bodyPr wrap="none" lIns="139876" tIns="111902" rIns="139876" bIns="111902" rtlCol="0">
            <a:spAutoFit/>
          </a:bodyPr>
          <a:lstStyle/>
          <a:p>
            <a:pPr>
              <a:lnSpc>
                <a:spcPct val="90000"/>
              </a:lnSpc>
            </a:pPr>
            <a:r>
              <a:rPr lang="en-US" sz="2400" dirty="0">
                <a:latin typeface="+mj-lt"/>
              </a:rPr>
              <a:t>Developer-emitted traces</a:t>
            </a:r>
          </a:p>
        </p:txBody>
      </p:sp>
      <p:sp>
        <p:nvSpPr>
          <p:cNvPr id="111" name="TextBox 110"/>
          <p:cNvSpPr txBox="1"/>
          <p:nvPr/>
        </p:nvSpPr>
        <p:spPr>
          <a:xfrm>
            <a:off x="6739448" y="3441613"/>
            <a:ext cx="4249467" cy="558388"/>
          </a:xfrm>
          <a:prstGeom prst="rect">
            <a:avLst/>
          </a:prstGeom>
          <a:noFill/>
        </p:spPr>
        <p:txBody>
          <a:bodyPr wrap="none" lIns="139876" tIns="111902" rIns="139876" bIns="111902" rtlCol="0">
            <a:spAutoFit/>
          </a:bodyPr>
          <a:lstStyle/>
          <a:p>
            <a:pPr>
              <a:lnSpc>
                <a:spcPct val="90000"/>
              </a:lnSpc>
            </a:pPr>
            <a:r>
              <a:rPr lang="en-US" sz="2400" dirty="0">
                <a:latin typeface="+mj-lt"/>
              </a:rPr>
              <a:t>Observed application behavior</a:t>
            </a:r>
          </a:p>
        </p:txBody>
      </p:sp>
      <p:sp>
        <p:nvSpPr>
          <p:cNvPr id="112" name="TextBox 111"/>
          <p:cNvSpPr txBox="1"/>
          <p:nvPr/>
        </p:nvSpPr>
        <p:spPr>
          <a:xfrm>
            <a:off x="6739449" y="4369055"/>
            <a:ext cx="3721118" cy="558388"/>
          </a:xfrm>
          <a:prstGeom prst="rect">
            <a:avLst/>
          </a:prstGeom>
          <a:noFill/>
        </p:spPr>
        <p:txBody>
          <a:bodyPr wrap="none" lIns="139876" tIns="111902" rIns="139876" bIns="111902" rtlCol="0">
            <a:spAutoFit/>
          </a:bodyPr>
          <a:lstStyle/>
          <a:p>
            <a:pPr>
              <a:lnSpc>
                <a:spcPct val="90000"/>
              </a:lnSpc>
            </a:pPr>
            <a:r>
              <a:rPr lang="en-US" sz="2400" dirty="0">
                <a:latin typeface="+mj-lt"/>
              </a:rPr>
              <a:t>Infrastructure performance</a:t>
            </a:r>
          </a:p>
        </p:txBody>
      </p:sp>
      <p:sp>
        <p:nvSpPr>
          <p:cNvPr id="113" name="TextBox 112"/>
          <p:cNvSpPr txBox="1"/>
          <p:nvPr/>
        </p:nvSpPr>
        <p:spPr>
          <a:xfrm>
            <a:off x="6739450" y="5114050"/>
            <a:ext cx="2489370" cy="558388"/>
          </a:xfrm>
          <a:prstGeom prst="rect">
            <a:avLst/>
          </a:prstGeom>
          <a:noFill/>
        </p:spPr>
        <p:txBody>
          <a:bodyPr wrap="none" lIns="139876" tIns="111902" rIns="139876" bIns="111902" rtlCol="0">
            <a:spAutoFit/>
          </a:bodyPr>
          <a:lstStyle/>
          <a:p>
            <a:pPr>
              <a:lnSpc>
                <a:spcPct val="90000"/>
              </a:lnSpc>
            </a:pPr>
            <a:r>
              <a:rPr lang="en-US" sz="2400" dirty="0">
                <a:latin typeface="+mj-lt"/>
              </a:rPr>
              <a:t>“Meta-telemetry”</a:t>
            </a:r>
          </a:p>
        </p:txBody>
      </p:sp>
      <p:sp>
        <p:nvSpPr>
          <p:cNvPr id="114" name="TextBox 113"/>
          <p:cNvSpPr txBox="1"/>
          <p:nvPr/>
        </p:nvSpPr>
        <p:spPr>
          <a:xfrm>
            <a:off x="6739449" y="1334789"/>
            <a:ext cx="3979971" cy="613788"/>
          </a:xfrm>
          <a:prstGeom prst="rect">
            <a:avLst/>
          </a:prstGeom>
          <a:noFill/>
        </p:spPr>
        <p:txBody>
          <a:bodyPr wrap="none" lIns="139876" tIns="111902" rIns="139876" bIns="111902" rtlCol="0">
            <a:spAutoFit/>
          </a:bodyPr>
          <a:lstStyle/>
          <a:p>
            <a:pPr>
              <a:lnSpc>
                <a:spcPct val="90000"/>
              </a:lnSpc>
            </a:pPr>
            <a:r>
              <a:rPr lang="en-US" sz="1400" dirty="0"/>
              <a:t>URL pings and web tests from 16 global points</a:t>
            </a:r>
            <a:br>
              <a:rPr lang="en-US" sz="1400" dirty="0"/>
            </a:br>
            <a:r>
              <a:rPr lang="en-US" sz="1400" dirty="0"/>
              <a:t>of presence.</a:t>
            </a:r>
          </a:p>
        </p:txBody>
      </p:sp>
      <p:sp>
        <p:nvSpPr>
          <p:cNvPr id="115" name="TextBox 114"/>
          <p:cNvSpPr txBox="1"/>
          <p:nvPr/>
        </p:nvSpPr>
        <p:spPr>
          <a:xfrm>
            <a:off x="6739448" y="2881502"/>
            <a:ext cx="3683095" cy="613788"/>
          </a:xfrm>
          <a:prstGeom prst="rect">
            <a:avLst/>
          </a:prstGeom>
          <a:noFill/>
        </p:spPr>
        <p:txBody>
          <a:bodyPr wrap="none" lIns="139876" tIns="111902" rIns="139876" bIns="111902" rtlCol="0">
            <a:spAutoFit/>
          </a:bodyPr>
          <a:lstStyle/>
          <a:p>
            <a:pPr>
              <a:lnSpc>
                <a:spcPct val="90000"/>
              </a:lnSpc>
            </a:pPr>
            <a:r>
              <a:rPr lang="en-US" sz="1400" dirty="0"/>
              <a:t>Whatever the developer would like to send</a:t>
            </a:r>
            <a:br>
              <a:rPr lang="en-US" sz="1400" dirty="0"/>
            </a:br>
            <a:r>
              <a:rPr lang="en-US" sz="1400" dirty="0"/>
              <a:t>to Application Insights.</a:t>
            </a:r>
          </a:p>
        </p:txBody>
      </p:sp>
      <p:sp>
        <p:nvSpPr>
          <p:cNvPr id="116" name="TextBox 115"/>
          <p:cNvSpPr txBox="1"/>
          <p:nvPr/>
        </p:nvSpPr>
        <p:spPr>
          <a:xfrm>
            <a:off x="6739448" y="3808945"/>
            <a:ext cx="3785302" cy="613788"/>
          </a:xfrm>
          <a:prstGeom prst="rect">
            <a:avLst/>
          </a:prstGeom>
          <a:noFill/>
        </p:spPr>
        <p:txBody>
          <a:bodyPr wrap="none" lIns="139876" tIns="111902" rIns="139876" bIns="111902" rtlCol="0">
            <a:spAutoFit/>
          </a:bodyPr>
          <a:lstStyle/>
          <a:p>
            <a:pPr>
              <a:lnSpc>
                <a:spcPct val="90000"/>
              </a:lnSpc>
            </a:pPr>
            <a:r>
              <a:rPr lang="en-US" sz="1400" dirty="0"/>
              <a:t>No coding required – service dependencies,</a:t>
            </a:r>
            <a:br>
              <a:rPr lang="en-US" sz="1400" dirty="0"/>
            </a:br>
            <a:r>
              <a:rPr lang="en-US" sz="1400" dirty="0"/>
              <a:t>queries, response time, exceptions, logs, etc.</a:t>
            </a:r>
          </a:p>
        </p:txBody>
      </p:sp>
      <p:sp>
        <p:nvSpPr>
          <p:cNvPr id="117" name="TextBox 116"/>
          <p:cNvSpPr txBox="1"/>
          <p:nvPr/>
        </p:nvSpPr>
        <p:spPr>
          <a:xfrm>
            <a:off x="6739448" y="4695844"/>
            <a:ext cx="2684360" cy="419889"/>
          </a:xfrm>
          <a:prstGeom prst="rect">
            <a:avLst/>
          </a:prstGeom>
          <a:noFill/>
        </p:spPr>
        <p:txBody>
          <a:bodyPr wrap="none" lIns="139876" tIns="111902" rIns="139876" bIns="111902" rtlCol="0">
            <a:spAutoFit/>
          </a:bodyPr>
          <a:lstStyle/>
          <a:p>
            <a:pPr>
              <a:lnSpc>
                <a:spcPct val="90000"/>
              </a:lnSpc>
            </a:pPr>
            <a:r>
              <a:rPr lang="en-US" sz="1400" dirty="0"/>
              <a:t>System performance counters.</a:t>
            </a:r>
          </a:p>
        </p:txBody>
      </p:sp>
      <p:sp>
        <p:nvSpPr>
          <p:cNvPr id="118" name="TextBox 117"/>
          <p:cNvSpPr txBox="1"/>
          <p:nvPr/>
        </p:nvSpPr>
        <p:spPr>
          <a:xfrm>
            <a:off x="6739449" y="5450974"/>
            <a:ext cx="4093655" cy="613788"/>
          </a:xfrm>
          <a:prstGeom prst="rect">
            <a:avLst/>
          </a:prstGeom>
          <a:noFill/>
        </p:spPr>
        <p:txBody>
          <a:bodyPr wrap="none" lIns="139876" tIns="111902" rIns="139876" bIns="111902" rtlCol="0">
            <a:spAutoFit/>
          </a:bodyPr>
          <a:lstStyle/>
          <a:p>
            <a:pPr>
              <a:lnSpc>
                <a:spcPct val="90000"/>
              </a:lnSpc>
            </a:pPr>
            <a:r>
              <a:rPr lang="en-US" sz="1400" dirty="0"/>
              <a:t>Source code, builds, deployments, configuration</a:t>
            </a:r>
            <a:br>
              <a:rPr lang="en-US" sz="1400" dirty="0"/>
            </a:br>
            <a:r>
              <a:rPr lang="en-US" sz="1400" dirty="0"/>
              <a:t>changes.</a:t>
            </a:r>
          </a:p>
        </p:txBody>
      </p:sp>
      <p:sp>
        <p:nvSpPr>
          <p:cNvPr id="119" name="Oval 118"/>
          <p:cNvSpPr/>
          <p:nvPr/>
        </p:nvSpPr>
        <p:spPr bwMode="auto">
          <a:xfrm>
            <a:off x="6126220" y="1922765"/>
            <a:ext cx="476392" cy="476392"/>
          </a:xfrm>
          <a:prstGeom prst="ellipse">
            <a:avLst/>
          </a:prstGeom>
          <a:solidFill>
            <a:srgbClr val="A434B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6" tIns="111902" rIns="139876" bIns="111902" numCol="1" spcCol="0" rtlCol="0" fromWordArt="0" anchor="t" anchorCtr="0" forceAA="0" compatLnSpc="1">
            <a:prstTxWarp prst="textNoShape">
              <a:avLst/>
            </a:prstTxWarp>
            <a:noAutofit/>
          </a:bodyPr>
          <a:lstStyle/>
          <a:p>
            <a:pPr algn="ctr" defTabSz="713135" fontAlgn="base">
              <a:lnSpc>
                <a:spcPct val="90000"/>
              </a:lnSpc>
              <a:spcBef>
                <a:spcPct val="0"/>
              </a:spcBef>
              <a:spcAft>
                <a:spcPct val="0"/>
              </a:spcAft>
            </a:pPr>
            <a:endParaRPr lang="en-US" sz="1836" dirty="0">
              <a:solidFill>
                <a:schemeClr val="tx1"/>
              </a:solidFill>
              <a:ea typeface="Segoe UI" pitchFamily="34" charset="0"/>
              <a:cs typeface="Segoe UI" pitchFamily="34" charset="0"/>
            </a:endParaRPr>
          </a:p>
        </p:txBody>
      </p:sp>
      <p:sp>
        <p:nvSpPr>
          <p:cNvPr id="120" name="TextBox 119"/>
          <p:cNvSpPr txBox="1"/>
          <p:nvPr/>
        </p:nvSpPr>
        <p:spPr>
          <a:xfrm>
            <a:off x="6128154" y="1874464"/>
            <a:ext cx="473242" cy="607441"/>
          </a:xfrm>
          <a:prstGeom prst="rect">
            <a:avLst/>
          </a:prstGeom>
          <a:noFill/>
        </p:spPr>
        <p:txBody>
          <a:bodyPr wrap="none" lIns="139876" tIns="111902" rIns="139876" bIns="111902" rtlCol="0">
            <a:spAutoFit/>
          </a:bodyPr>
          <a:lstStyle/>
          <a:p>
            <a:pPr>
              <a:lnSpc>
                <a:spcPct val="90000"/>
              </a:lnSpc>
            </a:pPr>
            <a:r>
              <a:rPr lang="en-US" sz="2754" dirty="0">
                <a:solidFill>
                  <a:schemeClr val="bg1"/>
                </a:solidFill>
              </a:rPr>
              <a:t>2</a:t>
            </a:r>
          </a:p>
        </p:txBody>
      </p:sp>
      <p:sp>
        <p:nvSpPr>
          <p:cNvPr id="121" name="TextBox 120"/>
          <p:cNvSpPr txBox="1"/>
          <p:nvPr/>
        </p:nvSpPr>
        <p:spPr>
          <a:xfrm>
            <a:off x="6739448" y="1814787"/>
            <a:ext cx="3387052" cy="558388"/>
          </a:xfrm>
          <a:prstGeom prst="rect">
            <a:avLst/>
          </a:prstGeom>
          <a:noFill/>
        </p:spPr>
        <p:txBody>
          <a:bodyPr wrap="none" lIns="139876" tIns="111902" rIns="139876" bIns="111902" rtlCol="0">
            <a:spAutoFit/>
          </a:bodyPr>
          <a:lstStyle/>
          <a:p>
            <a:pPr>
              <a:lnSpc>
                <a:spcPct val="90000"/>
              </a:lnSpc>
            </a:pPr>
            <a:r>
              <a:rPr lang="en-US" sz="2400" dirty="0">
                <a:latin typeface="+mj-lt"/>
              </a:rPr>
              <a:t>Observed user behavior</a:t>
            </a:r>
          </a:p>
        </p:txBody>
      </p:sp>
      <p:sp>
        <p:nvSpPr>
          <p:cNvPr id="122" name="TextBox 121"/>
          <p:cNvSpPr txBox="1"/>
          <p:nvPr/>
        </p:nvSpPr>
        <p:spPr>
          <a:xfrm>
            <a:off x="6739449" y="2182119"/>
            <a:ext cx="3055679" cy="419889"/>
          </a:xfrm>
          <a:prstGeom prst="rect">
            <a:avLst/>
          </a:prstGeom>
          <a:noFill/>
        </p:spPr>
        <p:txBody>
          <a:bodyPr wrap="none" lIns="139876" tIns="111902" rIns="139876" bIns="111902" rtlCol="0">
            <a:spAutoFit/>
          </a:bodyPr>
          <a:lstStyle/>
          <a:p>
            <a:pPr>
              <a:lnSpc>
                <a:spcPct val="90000"/>
              </a:lnSpc>
            </a:pPr>
            <a:r>
              <a:rPr lang="en-US" sz="1400" dirty="0"/>
              <a:t>How is the application being used?</a:t>
            </a:r>
          </a:p>
        </p:txBody>
      </p:sp>
    </p:spTree>
    <p:extLst>
      <p:ext uri="{BB962C8B-B14F-4D97-AF65-F5344CB8AC3E}">
        <p14:creationId xmlns:p14="http://schemas.microsoft.com/office/powerpoint/2010/main" val="130537960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SCOM</a:t>
            </a:r>
          </a:p>
        </p:txBody>
      </p:sp>
    </p:spTree>
    <p:extLst>
      <p:ext uri="{BB962C8B-B14F-4D97-AF65-F5344CB8AC3E}">
        <p14:creationId xmlns:p14="http://schemas.microsoft.com/office/powerpoint/2010/main" val="1648260124"/>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8" y="1212851"/>
            <a:ext cx="11702553" cy="3397853"/>
          </a:xfrm>
        </p:spPr>
        <p:txBody>
          <a:bodyPr/>
          <a:lstStyle/>
          <a:p>
            <a:r>
              <a:rPr lang="en-US" dirty="0"/>
              <a:t>Use the Azure Management Pack to monitor Azure subscription and resources</a:t>
            </a:r>
          </a:p>
          <a:p>
            <a:r>
              <a:rPr lang="en-US" dirty="0"/>
              <a:t>For Hybrid Environments, allow SCOM to monitor both on-premises and cloud based resources</a:t>
            </a:r>
          </a:p>
          <a:p>
            <a:r>
              <a:rPr lang="en-US" dirty="0"/>
              <a:t>Connect with OMS, for enhanced monitoring and analytics of Azure based resources </a:t>
            </a:r>
          </a:p>
        </p:txBody>
      </p:sp>
      <p:sp>
        <p:nvSpPr>
          <p:cNvPr id="3" name="Title 2"/>
          <p:cNvSpPr>
            <a:spLocks noGrp="1"/>
          </p:cNvSpPr>
          <p:nvPr>
            <p:ph type="title"/>
          </p:nvPr>
        </p:nvSpPr>
        <p:spPr/>
        <p:txBody>
          <a:bodyPr/>
          <a:lstStyle/>
          <a:p>
            <a:r>
              <a:rPr lang="en-US" dirty="0"/>
              <a:t>SCOM for Azure</a:t>
            </a:r>
          </a:p>
        </p:txBody>
      </p:sp>
    </p:spTree>
    <p:extLst>
      <p:ext uri="{BB962C8B-B14F-4D97-AF65-F5344CB8AC3E}">
        <p14:creationId xmlns:p14="http://schemas.microsoft.com/office/powerpoint/2010/main" val="333403765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8" y="1212851"/>
            <a:ext cx="11702553" cy="5093702"/>
          </a:xfrm>
        </p:spPr>
        <p:txBody>
          <a:bodyPr/>
          <a:lstStyle/>
          <a:p>
            <a:pPr marL="0" indent="0">
              <a:buNone/>
            </a:pPr>
            <a:r>
              <a:rPr lang="en-US" dirty="0"/>
              <a:t>1. Deploy a SCOM infrastructure in Azure IaaS</a:t>
            </a:r>
          </a:p>
          <a:p>
            <a:pPr lvl="1"/>
            <a:r>
              <a:rPr lang="en-US" dirty="0"/>
              <a:t>Consider SKU VM sizes to optimize SCOM infrastructure in Azure</a:t>
            </a:r>
          </a:p>
          <a:p>
            <a:pPr marL="0" indent="0">
              <a:buNone/>
            </a:pPr>
            <a:r>
              <a:rPr lang="en-US" dirty="0"/>
              <a:t>2. Use your existing on-premises SCOM infrastructure to manage Azure IaaS</a:t>
            </a:r>
          </a:p>
          <a:p>
            <a:pPr lvl="1"/>
            <a:r>
              <a:rPr lang="en-US" dirty="0"/>
              <a:t>Most customers do this today, due to system requirements for management server and supporting SQL database</a:t>
            </a:r>
          </a:p>
          <a:p>
            <a:pPr lvl="1"/>
            <a:r>
              <a:rPr lang="en-US" dirty="0"/>
              <a:t>Consider the following:</a:t>
            </a:r>
          </a:p>
          <a:p>
            <a:pPr lvl="2"/>
            <a:r>
              <a:rPr lang="en-US" dirty="0"/>
              <a:t>How will you connect to Azure, using ExpressRoute or VPN, to connect to on-premises management server.</a:t>
            </a:r>
          </a:p>
          <a:p>
            <a:pPr lvl="2"/>
            <a:r>
              <a:rPr lang="en-US" dirty="0"/>
              <a:t>Deployment of a Gateway Server</a:t>
            </a:r>
          </a:p>
          <a:p>
            <a:pPr lvl="2"/>
            <a:r>
              <a:rPr lang="en-US" dirty="0"/>
              <a:t>Will the Azure IaaS VM s be domain joined?</a:t>
            </a:r>
          </a:p>
          <a:p>
            <a:pPr lvl="3"/>
            <a:r>
              <a:rPr lang="en-US" dirty="0"/>
              <a:t>Domain authentication</a:t>
            </a:r>
          </a:p>
          <a:p>
            <a:pPr lvl="3"/>
            <a:r>
              <a:rPr lang="en-US" dirty="0"/>
              <a:t>Certificate authentication for non-domain joined IaaS VMs</a:t>
            </a:r>
          </a:p>
          <a:p>
            <a:pPr lvl="2"/>
            <a:r>
              <a:rPr lang="en-US" dirty="0"/>
              <a:t>Bandwidth requirements</a:t>
            </a:r>
          </a:p>
        </p:txBody>
      </p:sp>
      <p:sp>
        <p:nvSpPr>
          <p:cNvPr id="3" name="Title 2"/>
          <p:cNvSpPr>
            <a:spLocks noGrp="1"/>
          </p:cNvSpPr>
          <p:nvPr>
            <p:ph type="title"/>
          </p:nvPr>
        </p:nvSpPr>
        <p:spPr/>
        <p:txBody>
          <a:bodyPr/>
          <a:lstStyle/>
          <a:p>
            <a:r>
              <a:rPr lang="en-US" dirty="0"/>
              <a:t>Hybrid Deployment Options</a:t>
            </a:r>
          </a:p>
        </p:txBody>
      </p:sp>
    </p:spTree>
    <p:extLst>
      <p:ext uri="{BB962C8B-B14F-4D97-AF65-F5344CB8AC3E}">
        <p14:creationId xmlns:p14="http://schemas.microsoft.com/office/powerpoint/2010/main" val="1632192376"/>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8" y="1212851"/>
            <a:ext cx="11702553" cy="2289858"/>
          </a:xfrm>
        </p:spPr>
        <p:txBody>
          <a:bodyPr/>
          <a:lstStyle/>
          <a:p>
            <a:r>
              <a:rPr lang="en-US" dirty="0"/>
              <a:t>Deploy agents on IaaS VMs in Azure in same manner that you would with remote site in on-premises deployments.</a:t>
            </a:r>
          </a:p>
          <a:p>
            <a:r>
              <a:rPr lang="en-US" dirty="0"/>
              <a:t>Can also perform agentless monitoring, but with less functionality</a:t>
            </a:r>
          </a:p>
        </p:txBody>
      </p:sp>
      <p:sp>
        <p:nvSpPr>
          <p:cNvPr id="3" name="Title 2"/>
          <p:cNvSpPr>
            <a:spLocks noGrp="1"/>
          </p:cNvSpPr>
          <p:nvPr>
            <p:ph type="title"/>
          </p:nvPr>
        </p:nvSpPr>
        <p:spPr/>
        <p:txBody>
          <a:bodyPr/>
          <a:lstStyle/>
          <a:p>
            <a:r>
              <a:rPr lang="en-US" dirty="0"/>
              <a:t>S2S/ER Implementation Considerations</a:t>
            </a:r>
          </a:p>
        </p:txBody>
      </p:sp>
    </p:spTree>
    <p:extLst>
      <p:ext uri="{BB962C8B-B14F-4D97-AF65-F5344CB8AC3E}">
        <p14:creationId xmlns:p14="http://schemas.microsoft.com/office/powerpoint/2010/main" val="4171650326"/>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8" y="1212851"/>
            <a:ext cx="11702553" cy="3416320"/>
          </a:xfrm>
        </p:spPr>
        <p:txBody>
          <a:bodyPr/>
          <a:lstStyle/>
          <a:p>
            <a:r>
              <a:rPr lang="en-US" dirty="0"/>
              <a:t>Must configure a Operations Manager gateway server in Azure</a:t>
            </a:r>
          </a:p>
          <a:p>
            <a:r>
              <a:rPr lang="en-US" dirty="0"/>
              <a:t>Monitored Azure Servers will need:</a:t>
            </a:r>
          </a:p>
          <a:p>
            <a:pPr lvl="1"/>
            <a:r>
              <a:rPr lang="en-US" dirty="0"/>
              <a:t>Operations Manager </a:t>
            </a:r>
            <a:r>
              <a:rPr lang="en-US" dirty="0" err="1"/>
              <a:t>Auth</a:t>
            </a:r>
            <a:r>
              <a:rPr lang="en-US" dirty="0"/>
              <a:t> Certificate</a:t>
            </a:r>
          </a:p>
          <a:p>
            <a:r>
              <a:rPr lang="en-US" dirty="0"/>
              <a:t>Gateway Azure Server will need:</a:t>
            </a:r>
          </a:p>
          <a:p>
            <a:pPr lvl="1"/>
            <a:r>
              <a:rPr lang="en-US" dirty="0"/>
              <a:t>Operations Manager </a:t>
            </a:r>
            <a:r>
              <a:rPr lang="en-US" dirty="0" err="1"/>
              <a:t>Auth</a:t>
            </a:r>
            <a:r>
              <a:rPr lang="en-US" dirty="0"/>
              <a:t> certificate</a:t>
            </a:r>
          </a:p>
          <a:p>
            <a:pPr lvl="1"/>
            <a:r>
              <a:rPr lang="en-US" dirty="0" err="1"/>
              <a:t>IPSec</a:t>
            </a:r>
            <a:r>
              <a:rPr lang="en-US" dirty="0"/>
              <a:t> Certificate</a:t>
            </a:r>
          </a:p>
        </p:txBody>
      </p:sp>
      <p:sp>
        <p:nvSpPr>
          <p:cNvPr id="3" name="Title 2"/>
          <p:cNvSpPr>
            <a:spLocks noGrp="1"/>
          </p:cNvSpPr>
          <p:nvPr>
            <p:ph type="title"/>
          </p:nvPr>
        </p:nvSpPr>
        <p:spPr/>
        <p:txBody>
          <a:bodyPr/>
          <a:lstStyle/>
          <a:p>
            <a:r>
              <a:rPr lang="en-US" dirty="0"/>
              <a:t>No S2S/ER Implementation Considerations</a:t>
            </a:r>
          </a:p>
        </p:txBody>
      </p:sp>
    </p:spTree>
    <p:extLst>
      <p:ext uri="{BB962C8B-B14F-4D97-AF65-F5344CB8AC3E}">
        <p14:creationId xmlns:p14="http://schemas.microsoft.com/office/powerpoint/2010/main" val="394407862"/>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decisions</a:t>
            </a:r>
          </a:p>
        </p:txBody>
      </p:sp>
    </p:spTree>
    <p:extLst>
      <p:ext uri="{BB962C8B-B14F-4D97-AF65-F5344CB8AC3E}">
        <p14:creationId xmlns:p14="http://schemas.microsoft.com/office/powerpoint/2010/main" val="111616390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p:cNvSpPr>
            <a:spLocks noGrp="1"/>
          </p:cNvSpPr>
          <p:nvPr>
            <p:ph type="title"/>
          </p:nvPr>
        </p:nvSpPr>
        <p:spPr/>
        <p:txBody>
          <a:bodyPr/>
          <a:lstStyle/>
          <a:p>
            <a:r>
              <a:rPr lang="en-US" dirty="0"/>
              <a:t>Azure Native E2E monitoring experience</a:t>
            </a:r>
          </a:p>
        </p:txBody>
      </p:sp>
      <p:sp>
        <p:nvSpPr>
          <p:cNvPr id="20" name="Rectangle 19"/>
          <p:cNvSpPr/>
          <p:nvPr/>
        </p:nvSpPr>
        <p:spPr bwMode="auto">
          <a:xfrm>
            <a:off x="2586721" y="4713281"/>
            <a:ext cx="7058405" cy="897438"/>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2586721" y="2305900"/>
            <a:ext cx="2087152" cy="240737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defRPr/>
            </a:pPr>
            <a:r>
              <a:rPr lang="en-US" sz="2400" kern="0" dirty="0">
                <a:gradFill>
                  <a:gsLst>
                    <a:gs pos="0">
                      <a:srgbClr val="FFFFFF"/>
                    </a:gs>
                    <a:gs pos="100000">
                      <a:srgbClr val="FFFFFF"/>
                    </a:gs>
                  </a:gsLst>
                  <a:lin ang="5400000" scaled="0"/>
                </a:gradFill>
                <a:ea typeface="Segoe UI" pitchFamily="34" charset="0"/>
                <a:cs typeface="Segoe UI" pitchFamily="34" charset="0"/>
              </a:rPr>
              <a:t>Azure Monitor</a:t>
            </a:r>
          </a:p>
          <a:p>
            <a:pPr algn="ctr" defTabSz="932379" fontAlgn="base">
              <a:lnSpc>
                <a:spcPct val="90000"/>
              </a:lnSpc>
              <a:spcBef>
                <a:spcPct val="0"/>
              </a:spcBef>
              <a:spcAft>
                <a:spcPct val="0"/>
              </a:spcAft>
              <a:defRPr/>
            </a:pPr>
            <a:r>
              <a:rPr lang="en-US" sz="2400" kern="0" dirty="0">
                <a:gradFill>
                  <a:gsLst>
                    <a:gs pos="0">
                      <a:srgbClr val="FFFFFF"/>
                    </a:gs>
                    <a:gs pos="100000">
                      <a:srgbClr val="FFFFFF"/>
                    </a:gs>
                  </a:gsLst>
                  <a:lin ang="5400000" scaled="0"/>
                </a:gradFill>
                <a:ea typeface="Segoe UI" pitchFamily="34" charset="0"/>
                <a:cs typeface="Segoe UI" pitchFamily="34" charset="0"/>
              </a:rPr>
              <a:t>(platform monitoring)</a:t>
            </a:r>
          </a:p>
        </p:txBody>
      </p:sp>
      <p:sp>
        <p:nvSpPr>
          <p:cNvPr id="22" name="Rectangle 21"/>
          <p:cNvSpPr/>
          <p:nvPr/>
        </p:nvSpPr>
        <p:spPr bwMode="auto">
          <a:xfrm>
            <a:off x="7380470" y="2305901"/>
            <a:ext cx="2290198" cy="2291462"/>
          </a:xfrm>
          <a:prstGeom prst="rect">
            <a:avLst/>
          </a:prstGeom>
          <a:solidFill>
            <a:srgbClr val="107C10"/>
          </a:solidFill>
          <a:ln>
            <a:solidFill>
              <a:schemeClr val="accent5">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defRPr/>
            </a:pPr>
            <a:r>
              <a:rPr lang="en-US" sz="2400" kern="0" dirty="0">
                <a:gradFill>
                  <a:gsLst>
                    <a:gs pos="0">
                      <a:srgbClr val="FFFFFF"/>
                    </a:gs>
                    <a:gs pos="100000">
                      <a:srgbClr val="FFFFFF"/>
                    </a:gs>
                  </a:gsLst>
                  <a:lin ang="5400000" scaled="0"/>
                </a:gradFill>
                <a:ea typeface="Segoe UI" pitchFamily="34" charset="0"/>
                <a:cs typeface="Segoe UI" pitchFamily="34" charset="0"/>
              </a:rPr>
              <a:t>Log Analytics, automation, solutions</a:t>
            </a:r>
            <a:br>
              <a:rPr lang="en-US" sz="2400" kern="0" dirty="0">
                <a:gradFill>
                  <a:gsLst>
                    <a:gs pos="0">
                      <a:srgbClr val="FFFFFF"/>
                    </a:gs>
                    <a:gs pos="100000">
                      <a:srgbClr val="FFFFFF"/>
                    </a:gs>
                  </a:gsLst>
                  <a:lin ang="5400000" scaled="0"/>
                </a:gradFill>
                <a:ea typeface="Segoe UI" pitchFamily="34" charset="0"/>
                <a:cs typeface="Segoe UI" pitchFamily="34" charset="0"/>
              </a:rPr>
            </a:br>
            <a:r>
              <a:rPr lang="en-US" sz="2400" kern="0" dirty="0">
                <a:gradFill>
                  <a:gsLst>
                    <a:gs pos="0">
                      <a:srgbClr val="FFFFFF"/>
                    </a:gs>
                    <a:gs pos="100000">
                      <a:srgbClr val="FFFFFF"/>
                    </a:gs>
                  </a:gsLst>
                  <a:lin ang="5400000" scaled="0"/>
                </a:gradFill>
                <a:ea typeface="Segoe UI" pitchFamily="34" charset="0"/>
                <a:cs typeface="Segoe UI" pitchFamily="34" charset="0"/>
              </a:rPr>
              <a:t>(OMS)</a:t>
            </a:r>
          </a:p>
        </p:txBody>
      </p:sp>
      <p:sp>
        <p:nvSpPr>
          <p:cNvPr id="23" name="Rectangle 22"/>
          <p:cNvSpPr/>
          <p:nvPr/>
        </p:nvSpPr>
        <p:spPr bwMode="auto">
          <a:xfrm>
            <a:off x="4786282" y="2310900"/>
            <a:ext cx="2446885" cy="2286463"/>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defRPr/>
            </a:pPr>
            <a:r>
              <a:rPr lang="en-US" sz="2400" kern="0" dirty="0">
                <a:gradFill>
                  <a:gsLst>
                    <a:gs pos="0">
                      <a:srgbClr val="FFFFFF"/>
                    </a:gs>
                    <a:gs pos="100000">
                      <a:srgbClr val="FFFFFF"/>
                    </a:gs>
                  </a:gsLst>
                  <a:lin ang="5400000" scaled="0"/>
                </a:gradFill>
                <a:ea typeface="Segoe UI" pitchFamily="34" charset="0"/>
                <a:cs typeface="Segoe UI" pitchFamily="34" charset="0"/>
              </a:rPr>
              <a:t>Application Monitoring (Application Insights)</a:t>
            </a:r>
          </a:p>
        </p:txBody>
      </p:sp>
      <p:sp>
        <p:nvSpPr>
          <p:cNvPr id="24" name="Rectangle 23"/>
          <p:cNvSpPr/>
          <p:nvPr/>
        </p:nvSpPr>
        <p:spPr bwMode="auto">
          <a:xfrm>
            <a:off x="2586721" y="1531090"/>
            <a:ext cx="7058405" cy="668661"/>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defRPr/>
            </a:pPr>
            <a:r>
              <a:rPr lang="en-US" sz="2400" kern="0" dirty="0">
                <a:gradFill>
                  <a:gsLst>
                    <a:gs pos="0">
                      <a:srgbClr val="FFFFFF"/>
                    </a:gs>
                    <a:gs pos="100000">
                      <a:srgbClr val="FFFFFF"/>
                    </a:gs>
                  </a:gsLst>
                  <a:lin ang="5400000" scaled="0"/>
                </a:gradFill>
                <a:ea typeface="Segoe UI" pitchFamily="34" charset="0"/>
                <a:cs typeface="Segoe UI" pitchFamily="34" charset="0"/>
              </a:rPr>
              <a:t>Azure Security Center and Azure Advisor</a:t>
            </a:r>
          </a:p>
        </p:txBody>
      </p:sp>
      <p:sp>
        <p:nvSpPr>
          <p:cNvPr id="25" name="Down Arrow 12"/>
          <p:cNvSpPr/>
          <p:nvPr/>
        </p:nvSpPr>
        <p:spPr bwMode="auto">
          <a:xfrm rot="10800000">
            <a:off x="5732346" y="4171385"/>
            <a:ext cx="550214" cy="815628"/>
          </a:xfrm>
          <a:prstGeom prst="downArrow">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ight Arrow 13"/>
          <p:cNvSpPr/>
          <p:nvPr/>
        </p:nvSpPr>
        <p:spPr bwMode="auto">
          <a:xfrm>
            <a:off x="6987694" y="3703001"/>
            <a:ext cx="774388" cy="594054"/>
          </a:xfrm>
          <a:prstGeom prst="rightArrow">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7" name="Group 26"/>
          <p:cNvGrpSpPr/>
          <p:nvPr/>
        </p:nvGrpSpPr>
        <p:grpSpPr>
          <a:xfrm>
            <a:off x="9527602" y="2282654"/>
            <a:ext cx="1977607" cy="1618866"/>
            <a:chOff x="9474272" y="2318937"/>
            <a:chExt cx="1977859" cy="1619073"/>
          </a:xfrm>
        </p:grpSpPr>
        <p:sp>
          <p:nvSpPr>
            <p:cNvPr id="28" name="Down Arrow 14"/>
            <p:cNvSpPr/>
            <p:nvPr/>
          </p:nvSpPr>
          <p:spPr bwMode="auto">
            <a:xfrm rot="5400000">
              <a:off x="9371902" y="3234816"/>
              <a:ext cx="669823" cy="465083"/>
            </a:xfrm>
            <a:prstGeom prst="downArrow">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p:cNvSpPr txBox="1"/>
            <p:nvPr/>
          </p:nvSpPr>
          <p:spPr>
            <a:xfrm>
              <a:off x="9983827" y="2318937"/>
              <a:ext cx="1468304" cy="1619073"/>
            </a:xfrm>
            <a:prstGeom prst="rect">
              <a:avLst/>
            </a:prstGeom>
            <a:noFill/>
            <a:ln>
              <a:solidFill>
                <a:schemeClr val="accent1"/>
              </a:solidFill>
            </a:ln>
          </p:spPr>
          <p:txBody>
            <a:bodyPr wrap="square" lIns="182857" tIns="146285" rIns="182857" bIns="146285" rtlCol="0">
              <a:spAutoFit/>
            </a:bodyPr>
            <a:lstStyle/>
            <a:p>
              <a:pPr defTabSz="914309">
                <a:lnSpc>
                  <a:spcPct val="90000"/>
                </a:lnSpc>
                <a:spcAft>
                  <a:spcPts val="600"/>
                </a:spcAft>
                <a:defRPr/>
              </a:pPr>
              <a:r>
                <a:rPr lang="en-US" kern="0" dirty="0">
                  <a:gradFill>
                    <a:gsLst>
                      <a:gs pos="2917">
                        <a:schemeClr val="tx1"/>
                      </a:gs>
                      <a:gs pos="30000">
                        <a:schemeClr val="tx1"/>
                      </a:gs>
                    </a:gsLst>
                    <a:lin ang="5400000" scaled="0"/>
                  </a:gradFill>
                </a:rPr>
                <a:t>On-</a:t>
              </a:r>
              <a:r>
                <a:rPr lang="en-US" kern="0" dirty="0" err="1">
                  <a:gradFill>
                    <a:gsLst>
                      <a:gs pos="2917">
                        <a:schemeClr val="tx1"/>
                      </a:gs>
                      <a:gs pos="30000">
                        <a:schemeClr val="tx1"/>
                      </a:gs>
                    </a:gsLst>
                    <a:lin ang="5400000" scaled="0"/>
                  </a:gradFill>
                </a:rPr>
                <a:t>prem</a:t>
              </a:r>
              <a:r>
                <a:rPr lang="en-US" kern="0" dirty="0">
                  <a:gradFill>
                    <a:gsLst>
                      <a:gs pos="2917">
                        <a:schemeClr val="tx1"/>
                      </a:gs>
                      <a:gs pos="30000">
                        <a:schemeClr val="tx1"/>
                      </a:gs>
                    </a:gsLst>
                    <a:lin ang="5400000" scaled="0"/>
                  </a:gradFill>
                </a:rPr>
                <a:t>, hybrid/ external cloud data</a:t>
              </a:r>
            </a:p>
            <a:p>
              <a:pPr defTabSz="914309">
                <a:lnSpc>
                  <a:spcPct val="90000"/>
                </a:lnSpc>
                <a:spcAft>
                  <a:spcPts val="600"/>
                </a:spcAft>
                <a:defRPr/>
              </a:pPr>
              <a:endParaRPr lang="en-US" kern="0" dirty="0">
                <a:gradFill>
                  <a:gsLst>
                    <a:gs pos="2917">
                      <a:schemeClr val="tx1"/>
                    </a:gs>
                    <a:gs pos="30000">
                      <a:schemeClr val="tx1"/>
                    </a:gs>
                  </a:gsLst>
                  <a:lin ang="5400000" scaled="0"/>
                </a:gradFill>
              </a:endParaRPr>
            </a:p>
          </p:txBody>
        </p:sp>
      </p:grpSp>
      <p:sp>
        <p:nvSpPr>
          <p:cNvPr id="30" name="Down Arrow 16"/>
          <p:cNvSpPr/>
          <p:nvPr/>
        </p:nvSpPr>
        <p:spPr bwMode="auto">
          <a:xfrm rot="10800000">
            <a:off x="8171509" y="4171385"/>
            <a:ext cx="565055" cy="815628"/>
          </a:xfrm>
          <a:prstGeom prst="downArrow">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2590495" y="5676234"/>
            <a:ext cx="7080173" cy="595280"/>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defRPr/>
            </a:pPr>
            <a:r>
              <a:rPr lang="en-US" sz="2400" kern="0" dirty="0">
                <a:gradFill>
                  <a:gsLst>
                    <a:gs pos="0">
                      <a:srgbClr val="FFFFFF"/>
                    </a:gs>
                    <a:gs pos="100000">
                      <a:srgbClr val="FFFFFF"/>
                    </a:gs>
                  </a:gsLst>
                  <a:lin ang="5400000" scaled="0"/>
                </a:gradFill>
                <a:ea typeface="Segoe UI" pitchFamily="34" charset="0"/>
                <a:cs typeface="Segoe UI" pitchFamily="34" charset="0"/>
              </a:rPr>
              <a:t>Azure services Resource Health</a:t>
            </a:r>
          </a:p>
        </p:txBody>
      </p:sp>
      <p:grpSp>
        <p:nvGrpSpPr>
          <p:cNvPr id="32" name="Group 31"/>
          <p:cNvGrpSpPr/>
          <p:nvPr/>
        </p:nvGrpSpPr>
        <p:grpSpPr>
          <a:xfrm>
            <a:off x="269207" y="2323053"/>
            <a:ext cx="2448946" cy="2366500"/>
            <a:chOff x="344947" y="2346632"/>
            <a:chExt cx="2449259" cy="2366802"/>
          </a:xfrm>
        </p:grpSpPr>
        <p:sp>
          <p:nvSpPr>
            <p:cNvPr id="33" name="TextBox 32"/>
            <p:cNvSpPr txBox="1"/>
            <p:nvPr/>
          </p:nvSpPr>
          <p:spPr>
            <a:xfrm>
              <a:off x="344947" y="2346632"/>
              <a:ext cx="1673432" cy="2366802"/>
            </a:xfrm>
            <a:prstGeom prst="rect">
              <a:avLst/>
            </a:prstGeom>
            <a:noFill/>
            <a:ln>
              <a:solidFill>
                <a:schemeClr val="tx2">
                  <a:lumMod val="60000"/>
                  <a:lumOff val="40000"/>
                </a:schemeClr>
              </a:solidFill>
            </a:ln>
          </p:spPr>
          <p:txBody>
            <a:bodyPr wrap="square" lIns="182857" tIns="146285" rIns="182857" bIns="146285" rtlCol="0">
              <a:spAutoFit/>
            </a:bodyPr>
            <a:lstStyle/>
            <a:p>
              <a:pPr defTabSz="914309">
                <a:lnSpc>
                  <a:spcPct val="90000"/>
                </a:lnSpc>
                <a:spcAft>
                  <a:spcPts val="600"/>
                </a:spcAft>
                <a:defRPr/>
              </a:pPr>
              <a:r>
                <a:rPr lang="en-US" kern="0" dirty="0">
                  <a:gradFill>
                    <a:gsLst>
                      <a:gs pos="2917">
                        <a:schemeClr val="tx1"/>
                      </a:gs>
                      <a:gs pos="30000">
                        <a:schemeClr val="tx1"/>
                      </a:gs>
                    </a:gsLst>
                    <a:lin ang="5400000" scaled="0"/>
                  </a:gradFill>
                </a:rPr>
                <a:t>3</a:t>
              </a:r>
              <a:r>
                <a:rPr lang="en-US" kern="0" baseline="30000" dirty="0">
                  <a:gradFill>
                    <a:gsLst>
                      <a:gs pos="2917">
                        <a:schemeClr val="tx1"/>
                      </a:gs>
                      <a:gs pos="30000">
                        <a:schemeClr val="tx1"/>
                      </a:gs>
                    </a:gsLst>
                    <a:lin ang="5400000" scaled="0"/>
                  </a:gradFill>
                </a:rPr>
                <a:t>rd</a:t>
              </a:r>
              <a:r>
                <a:rPr lang="en-US" kern="0" dirty="0">
                  <a:gradFill>
                    <a:gsLst>
                      <a:gs pos="2917">
                        <a:schemeClr val="tx1"/>
                      </a:gs>
                      <a:gs pos="30000">
                        <a:schemeClr val="tx1"/>
                      </a:gs>
                    </a:gsLst>
                    <a:lin ang="5400000" scaled="0"/>
                  </a:gradFill>
                </a:rPr>
                <a:t> party products, integrate via REST API, Event Hub, Storage log files</a:t>
              </a:r>
            </a:p>
            <a:p>
              <a:pPr defTabSz="914309">
                <a:lnSpc>
                  <a:spcPct val="90000"/>
                </a:lnSpc>
                <a:spcAft>
                  <a:spcPts val="600"/>
                </a:spcAft>
                <a:defRPr/>
              </a:pPr>
              <a:endParaRPr lang="en-US" kern="0" dirty="0">
                <a:gradFill>
                  <a:gsLst>
                    <a:gs pos="2917">
                      <a:schemeClr val="tx1"/>
                    </a:gs>
                    <a:gs pos="30000">
                      <a:schemeClr val="tx1"/>
                    </a:gs>
                  </a:gsLst>
                  <a:lin ang="5400000" scaled="0"/>
                </a:gradFill>
              </a:endParaRPr>
            </a:p>
          </p:txBody>
        </p:sp>
        <p:sp>
          <p:nvSpPr>
            <p:cNvPr id="34" name="Plus 4"/>
            <p:cNvSpPr/>
            <p:nvPr/>
          </p:nvSpPr>
          <p:spPr bwMode="auto">
            <a:xfrm>
              <a:off x="1709869" y="2941966"/>
              <a:ext cx="1084337" cy="1074254"/>
            </a:xfrm>
            <a:prstGeom prst="mathPlus">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2783180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30" grpId="0" animBg="1"/>
      <p:bldP spid="3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6169" y="295278"/>
            <a:ext cx="12175875" cy="917575"/>
          </a:xfrm>
        </p:spPr>
        <p:txBody>
          <a:bodyPr/>
          <a:lstStyle/>
          <a:p>
            <a:r>
              <a:rPr lang="en-US" dirty="0"/>
              <a:t>Understand monitoring and diagnostics pipeline</a:t>
            </a:r>
          </a:p>
        </p:txBody>
      </p:sp>
      <p:pic>
        <p:nvPicPr>
          <p:cNvPr id="5" name="Picture 4"/>
          <p:cNvPicPr>
            <a:picLocks noChangeAspect="1"/>
          </p:cNvPicPr>
          <p:nvPr/>
        </p:nvPicPr>
        <p:blipFill>
          <a:blip r:embed="rId3">
            <a:duotone>
              <a:schemeClr val="accent1">
                <a:shade val="45000"/>
                <a:satMod val="135000"/>
              </a:schemeClr>
              <a:prstClr val="white"/>
            </a:duotone>
          </a:blip>
          <a:stretch>
            <a:fillRect/>
          </a:stretch>
        </p:blipFill>
        <p:spPr>
          <a:xfrm>
            <a:off x="609600" y="1743838"/>
            <a:ext cx="11018044" cy="4496624"/>
          </a:xfrm>
          <a:prstGeom prst="rect">
            <a:avLst/>
          </a:prstGeom>
        </p:spPr>
      </p:pic>
    </p:spTree>
    <p:extLst>
      <p:ext uri="{BB962C8B-B14F-4D97-AF65-F5344CB8AC3E}">
        <p14:creationId xmlns:p14="http://schemas.microsoft.com/office/powerpoint/2010/main" val="2467625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Monitor</a:t>
            </a:r>
            <a:endParaRPr lang="en-US" dirty="0"/>
          </a:p>
        </p:txBody>
      </p:sp>
    </p:spTree>
    <p:extLst>
      <p:ext uri="{BB962C8B-B14F-4D97-AF65-F5344CB8AC3E}">
        <p14:creationId xmlns:p14="http://schemas.microsoft.com/office/powerpoint/2010/main" val="2149150181"/>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8" y="1212851"/>
            <a:ext cx="11702553" cy="4838248"/>
          </a:xfrm>
        </p:spPr>
        <p:txBody>
          <a:bodyPr/>
          <a:lstStyle/>
          <a:p>
            <a:r>
              <a:rPr lang="en-US" dirty="0"/>
              <a:t>Health Monitor</a:t>
            </a:r>
          </a:p>
          <a:p>
            <a:r>
              <a:rPr lang="en-US" dirty="0"/>
              <a:t>Availability Monitor</a:t>
            </a:r>
          </a:p>
          <a:p>
            <a:r>
              <a:rPr lang="en-US" dirty="0"/>
              <a:t>Performance Monitor</a:t>
            </a:r>
          </a:p>
          <a:p>
            <a:r>
              <a:rPr lang="en-US" dirty="0"/>
              <a:t>Security Monitor</a:t>
            </a:r>
          </a:p>
          <a:p>
            <a:r>
              <a:rPr lang="en-US" dirty="0"/>
              <a:t>Cost Monitor</a:t>
            </a:r>
          </a:p>
          <a:p>
            <a:r>
              <a:rPr lang="en-US" dirty="0"/>
              <a:t>Azure Resources: Compute, Storage, Networking Monitoring</a:t>
            </a:r>
          </a:p>
          <a:p>
            <a:r>
              <a:rPr lang="en-US" dirty="0"/>
              <a:t>Auditing</a:t>
            </a:r>
          </a:p>
        </p:txBody>
      </p:sp>
      <p:sp>
        <p:nvSpPr>
          <p:cNvPr id="3" name="Title 2"/>
          <p:cNvSpPr>
            <a:spLocks noGrp="1"/>
          </p:cNvSpPr>
          <p:nvPr>
            <p:ph type="title"/>
          </p:nvPr>
        </p:nvSpPr>
        <p:spPr/>
        <p:txBody>
          <a:bodyPr/>
          <a:lstStyle/>
          <a:p>
            <a:r>
              <a:rPr lang="en-US" dirty="0"/>
              <a:t>Choose what needs to be monitored</a:t>
            </a:r>
          </a:p>
        </p:txBody>
      </p:sp>
    </p:spTree>
    <p:extLst>
      <p:ext uri="{BB962C8B-B14F-4D97-AF65-F5344CB8AC3E}">
        <p14:creationId xmlns:p14="http://schemas.microsoft.com/office/powerpoint/2010/main" val="2081026937"/>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761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8" y="1212851"/>
            <a:ext cx="11702553" cy="3010055"/>
          </a:xfrm>
        </p:spPr>
        <p:txBody>
          <a:bodyPr/>
          <a:lstStyle/>
          <a:p>
            <a:r>
              <a:rPr lang="en-US" dirty="0"/>
              <a:t>Built-in monitoring for Azure resources</a:t>
            </a:r>
          </a:p>
          <a:p>
            <a:r>
              <a:rPr lang="en-US" dirty="0"/>
              <a:t>Out-of-box metrics and logs</a:t>
            </a:r>
          </a:p>
          <a:p>
            <a:r>
              <a:rPr lang="en-US" dirty="0"/>
              <a:t>Alert rules for notification and actions</a:t>
            </a:r>
          </a:p>
          <a:p>
            <a:r>
              <a:rPr lang="en-US" dirty="0"/>
              <a:t>Diagnostics’ metrics and activity logs available per resource level or holistically as a “herd” of resources.</a:t>
            </a:r>
          </a:p>
        </p:txBody>
      </p:sp>
      <p:sp>
        <p:nvSpPr>
          <p:cNvPr id="3" name="Title 2"/>
          <p:cNvSpPr>
            <a:spLocks noGrp="1"/>
          </p:cNvSpPr>
          <p:nvPr>
            <p:ph type="title"/>
          </p:nvPr>
        </p:nvSpPr>
        <p:spPr/>
        <p:txBody>
          <a:bodyPr/>
          <a:lstStyle/>
          <a:p>
            <a:r>
              <a:rPr lang="en-US" dirty="0"/>
              <a:t>What is Azure Monitor?</a:t>
            </a:r>
          </a:p>
        </p:txBody>
      </p:sp>
    </p:spTree>
    <p:extLst>
      <p:ext uri="{BB962C8B-B14F-4D97-AF65-F5344CB8AC3E}">
        <p14:creationId xmlns:p14="http://schemas.microsoft.com/office/powerpoint/2010/main" val="1561813154"/>
      </p:ext>
    </p:extLst>
  </p:cSld>
  <p:clrMapOvr>
    <a:masterClrMapping/>
  </p:clrMapOvr>
  <p:transition>
    <p:fade/>
  </p:transition>
</p:sld>
</file>

<file path=ppt/theme/theme1.xml><?xml version="1.0" encoding="utf-8"?>
<a:theme xmlns:a="http://schemas.openxmlformats.org/drawingml/2006/main" name="2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4-3_Business_BLUE_4.potx" id="{B9317E7A-7966-40DE-8E74-E9E00A42FB17}" vid="{04E2243D-3930-4B3C-B0FF-01FE84D1912F}"/>
    </a:ext>
  </a:extLst>
</a:theme>
</file>

<file path=ppt/theme/theme2.xml><?xml version="1.0" encoding="utf-8"?>
<a:theme xmlns:a="http://schemas.openxmlformats.org/drawingml/2006/main" name="1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4-3_Business_BLUE_4.potx" id="{B9317E7A-7966-40DE-8E74-E9E00A42FB17}" vid="{04E2243D-3930-4B3C-B0FF-01FE84D1912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253B0A39536C34A88A418826D8AA97B" ma:contentTypeVersion="0" ma:contentTypeDescription="Create a new document." ma:contentTypeScope="" ma:versionID="50ad4e5c0e1d538855268c933a8cd428">
  <xsd:schema xmlns:xsd="http://www.w3.org/2001/XMLSchema" xmlns:xs="http://www.w3.org/2001/XMLSchema" xmlns:p="http://schemas.microsoft.com/office/2006/metadata/properties" targetNamespace="http://schemas.microsoft.com/office/2006/metadata/properties" ma:root="true" ma:fieldsID="ef6e81ba9a205494fd550eed2762925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2D5C12AA-097C-40D1-8392-C2FB25B78376}"/>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sharepoint/v3"/>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60e067c4-a45d-4533-a15b-b3844c50456e"/>
    <ds:schemaRef ds:uri="http://purl.org/dc/elements/1.1/"/>
    <ds:schemaRef ds:uri="26e2a2f4-dbdb-4aea-b912-c14630ae47fd"/>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Brand_template_4-3_Business_BLUE_4</Template>
  <TotalTime>11657</TotalTime>
  <Words>6691</Words>
  <Application>Microsoft Office PowerPoint</Application>
  <PresentationFormat>Custom</PresentationFormat>
  <Paragraphs>758</Paragraphs>
  <Slides>81</Slides>
  <Notes>81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81</vt:i4>
      </vt:variant>
    </vt:vector>
  </HeadingPairs>
  <TitlesOfParts>
    <vt:vector size="90" baseType="lpstr">
      <vt:lpstr>MS PGothic</vt:lpstr>
      <vt:lpstr>Arial</vt:lpstr>
      <vt:lpstr>Calibri</vt:lpstr>
      <vt:lpstr>Segoe</vt:lpstr>
      <vt:lpstr>Segoe UI</vt:lpstr>
      <vt:lpstr>Segoe UI Light</vt:lpstr>
      <vt:lpstr>Segoe UI Semibold</vt:lpstr>
      <vt:lpstr>2_WHITE TEMPLATE</vt:lpstr>
      <vt:lpstr>1_WHITE TEMPLATE</vt:lpstr>
      <vt:lpstr>Azure Solution Alignment Workshop</vt:lpstr>
      <vt:lpstr>High-level agenda</vt:lpstr>
      <vt:lpstr>Azure Monitoring overview</vt:lpstr>
      <vt:lpstr>Azure Service Health</vt:lpstr>
      <vt:lpstr>Azure Monitoring sources</vt:lpstr>
      <vt:lpstr>Azure Monitoring sources</vt:lpstr>
      <vt:lpstr>Azure Monitoring Services</vt:lpstr>
      <vt:lpstr>Azure Monitor</vt:lpstr>
      <vt:lpstr>What is Azure Monitor?</vt:lpstr>
      <vt:lpstr>Metrics (performance counters)</vt:lpstr>
      <vt:lpstr>Metrics (performance counters)</vt:lpstr>
      <vt:lpstr>Activity Log vs. Diagnostics Logs</vt:lpstr>
      <vt:lpstr>Diagnostic Logs</vt:lpstr>
      <vt:lpstr>Diagnostic Logs</vt:lpstr>
      <vt:lpstr>Activity Logs</vt:lpstr>
      <vt:lpstr>Activity Logs</vt:lpstr>
      <vt:lpstr>Metric Alerts</vt:lpstr>
      <vt:lpstr>Activity Log Alerts</vt:lpstr>
      <vt:lpstr>Alerts</vt:lpstr>
      <vt:lpstr>Network Watcher</vt:lpstr>
      <vt:lpstr>What is Network Watcher?</vt:lpstr>
      <vt:lpstr>Topology</vt:lpstr>
      <vt:lpstr>What is Network Watcher?</vt:lpstr>
      <vt:lpstr>NSGs Flow Logging and VPN Gateway Logs</vt:lpstr>
      <vt:lpstr>Azure Advisor</vt:lpstr>
      <vt:lpstr>What is Azure Advisor?</vt:lpstr>
      <vt:lpstr>What is Azure Advisor?</vt:lpstr>
      <vt:lpstr>Azure Security Center</vt:lpstr>
      <vt:lpstr>What is Azure Security Center?</vt:lpstr>
      <vt:lpstr>Azure Security Center</vt:lpstr>
      <vt:lpstr>Security Policies</vt:lpstr>
      <vt:lpstr>Security Policies</vt:lpstr>
      <vt:lpstr>Security Policies: Prevention Policies</vt:lpstr>
      <vt:lpstr>Recommendations</vt:lpstr>
      <vt:lpstr>Recommendations</vt:lpstr>
      <vt:lpstr>Security Alerts</vt:lpstr>
      <vt:lpstr>Security Alerts</vt:lpstr>
      <vt:lpstr>OMS Overview</vt:lpstr>
      <vt:lpstr>OMS Target Solutions </vt:lpstr>
      <vt:lpstr>Operations Management Suite (OMS) </vt:lpstr>
      <vt:lpstr>Operations Management Suite (OMS) </vt:lpstr>
      <vt:lpstr>OMS Monitoring Targets</vt:lpstr>
      <vt:lpstr>OMS Workspace</vt:lpstr>
      <vt:lpstr>OMS Data Sources</vt:lpstr>
      <vt:lpstr>OMS Agent</vt:lpstr>
      <vt:lpstr>Areas of Data Collection</vt:lpstr>
      <vt:lpstr>Logs</vt:lpstr>
      <vt:lpstr>Performance</vt:lpstr>
      <vt:lpstr>Solutions </vt:lpstr>
      <vt:lpstr>Solutions Gallery</vt:lpstr>
      <vt:lpstr>SCOM Integration</vt:lpstr>
      <vt:lpstr>SCOM Integration Considerations</vt:lpstr>
      <vt:lpstr>How data flows to OMS</vt:lpstr>
      <vt:lpstr>OMS Mobile App</vt:lpstr>
      <vt:lpstr>View Designer</vt:lpstr>
      <vt:lpstr>OMS Log Analytics</vt:lpstr>
      <vt:lpstr>Log Analytics Search Page</vt:lpstr>
      <vt:lpstr>Log Analytics Search Query Language</vt:lpstr>
      <vt:lpstr>OMS Alerts</vt:lpstr>
      <vt:lpstr>Alerts</vt:lpstr>
      <vt:lpstr>Enable the Alert Management Solution</vt:lpstr>
      <vt:lpstr>Query Features</vt:lpstr>
      <vt:lpstr>Application Insights</vt:lpstr>
      <vt:lpstr>Application Insights</vt:lpstr>
      <vt:lpstr>Application Insights</vt:lpstr>
      <vt:lpstr>Application Insights</vt:lpstr>
      <vt:lpstr>Application Insights</vt:lpstr>
      <vt:lpstr>Application Insights supported platforms</vt:lpstr>
      <vt:lpstr>Application Insights</vt:lpstr>
      <vt:lpstr>Application Insights</vt:lpstr>
      <vt:lpstr>Telemetry sources</vt:lpstr>
      <vt:lpstr>SCOM</vt:lpstr>
      <vt:lpstr>SCOM for Azure</vt:lpstr>
      <vt:lpstr>Hybrid Deployment Options</vt:lpstr>
      <vt:lpstr>S2S/ER Implementation Considerations</vt:lpstr>
      <vt:lpstr>No S2S/ER Implementation Considerations</vt:lpstr>
      <vt:lpstr>Key decisions</vt:lpstr>
      <vt:lpstr>Azure Native E2E monitoring experience</vt:lpstr>
      <vt:lpstr>Understand monitoring and diagnostics pipeline</vt:lpstr>
      <vt:lpstr>Choose what needs to be monitored</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SAW Module 8a - Technical - Monitoring</dc:title>
  <dc:subject>&lt;Speech title here&gt;</dc:subject>
  <dc:creator>Allytics</dc:creator>
  <cp:keywords>MSVID, Brand Guidelines, Branding, Visual Identity, grid</cp:keywords>
  <dc:description>Template: Maryfj_x000d_
Formatting: _x000d_
Audience Type:</dc:description>
  <cp:lastModifiedBy>Arturo Quiroga</cp:lastModifiedBy>
  <cp:revision>131</cp:revision>
  <dcterms:created xsi:type="dcterms:W3CDTF">2015-08-25T18:33:28Z</dcterms:created>
  <dcterms:modified xsi:type="dcterms:W3CDTF">2018-03-22T18:52:31Z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0x0101005253B0A39536C34A88A418826D8AA97B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af1f5bfae61e4243aac9966cb19580e1">
    <vt:lpwstr>WW Infrastructure Architecture Community|020667bd-a0b2-4dd4-b4a1-385e3dc71c64;WW Modern Datacenter Community|50d24e14-9c01-4bff-9638-60dd6a2ef53b;WW Modern Service Management Community|081dbb6f-d246-441a-b120-79b504dd6281;WW Cloud Architecture Community|9</vt:lpwstr>
  </property>
  <property fmtid="{D5CDD505-2E9C-101B-9397-08002B2CF9AE}" pid="12" name="bc28b5f076654a3b96073bbbebfeb8c9">
    <vt:lpwstr>English|cb91f272-ce4d-4a7e-9bbf-78b58e3d188d</vt:lpwstr>
  </property>
  <property fmtid="{D5CDD505-2E9C-101B-9397-08002B2CF9AE}" pid="13" name="MSProductsTaxHTField0">
    <vt:lpwstr>Microsoft Azure StorSimple|5c5220f0-46a4-465b-b193-2e93bfbcd5b2;Microsoft Azure|669a3112-5edf-444b-a003-630063601f07;Microsoft System Center|8eef0cfe-5421-493a-86c3-6e56c8018e93;Windows Server 2012 R2|85a16c7b-ffe9-466b-a157-74a56d2e11b7;Microsoft Azure p</vt:lpwstr>
  </property>
  <property fmtid="{D5CDD505-2E9C-101B-9397-08002B2CF9AE}" pid="14" name="_dlc_DocIdItemGuid">
    <vt:lpwstr>18343a53-47f7-4678-9509-5f244dace241</vt:lpwstr>
  </property>
  <property fmtid="{D5CDD505-2E9C-101B-9397-08002B2CF9AE}" pid="15" name="MSLanguage">
    <vt:lpwstr>1248;#English|cb91f272-ce4d-4a7e-9bbf-78b58e3d188d</vt:lpwstr>
  </property>
  <property fmtid="{D5CDD505-2E9C-101B-9397-08002B2CF9AE}" pid="16" name="MSProducts">
    <vt:lpwstr>1658;#Microsoft Azure StorSimple|5c5220f0-46a4-465b-b193-2e93bfbcd5b2;#1274;#Microsoft Azure|669a3112-5edf-444b-a003-630063601f07;#197;#Microsoft System Center|8eef0cfe-5421-493a-86c3-6e56c8018e93;#1381;#Windows Server 2012 R2|85a16c7b-ffe9-466b-a157-74a5</vt:lpwstr>
  </property>
  <property fmtid="{D5CDD505-2E9C-101B-9397-08002B2CF9AE}" pid="17" name="ServicesCommunities">
    <vt:lpwstr>611;#WW Infrastructure Architecture Community|020667bd-a0b2-4dd4-b4a1-385e3dc71c64;#608;#WW Modern Datacenter Community|50d24e14-9c01-4bff-9638-60dd6a2ef53b;#1378;#WW Modern Service Management Community|081dbb6f-d246-441a-b120-79b504dd6281;#608;#WW Cloud </vt:lpwstr>
  </property>
  <property fmtid="{D5CDD505-2E9C-101B-9397-08002B2CF9AE}" pid="18" name="IPKitNavigation">
    <vt:lpwstr/>
  </property>
  <property fmtid="{D5CDD505-2E9C-101B-9397-08002B2CF9AE}" pid="19" name="MS Language">
    <vt:lpwstr/>
  </property>
  <property fmtid="{D5CDD505-2E9C-101B-9397-08002B2CF9AE}" pid="20" name="ServicesIPTypes">
    <vt:lpwstr/>
  </property>
  <property fmtid="{D5CDD505-2E9C-101B-9397-08002B2CF9AE}" pid="21" name="ie6d2fd56e2d423f9ae5744f65e04598">
    <vt:lpwstr/>
  </property>
  <property fmtid="{D5CDD505-2E9C-101B-9397-08002B2CF9AE}" pid="22" name="ServicesDomain">
    <vt:lpwstr/>
  </property>
  <property fmtid="{D5CDD505-2E9C-101B-9397-08002B2CF9AE}" pid="23" name="VerticalIndustries">
    <vt:lpwstr/>
  </property>
  <property fmtid="{D5CDD505-2E9C-101B-9397-08002B2CF9AE}" pid="24" name="SalesGeography">
    <vt:lpwstr/>
  </property>
  <property fmtid="{D5CDD505-2E9C-101B-9397-08002B2CF9AE}" pid="25" name="m74a2925250f485f9486ed3f97e2a6b3">
    <vt:lpwstr/>
  </property>
  <property fmtid="{D5CDD505-2E9C-101B-9397-08002B2CF9AE}" pid="26" name="ServicesLifecycleStage">
    <vt:lpwstr/>
  </property>
  <property fmtid="{D5CDD505-2E9C-101B-9397-08002B2CF9AE}" pid="27" name="g6775e77a6d84637a29014d883a4378a">
    <vt:lpwstr/>
  </property>
  <property fmtid="{D5CDD505-2E9C-101B-9397-08002B2CF9AE}" pid="28" name="cb7870d3641f4a52807a63577a9c1b08">
    <vt:lpwstr/>
  </property>
  <property fmtid="{D5CDD505-2E9C-101B-9397-08002B2CF9AE}" pid="29" name="campusov">
    <vt:lpwstr/>
  </property>
  <property fmtid="{D5CDD505-2E9C-101B-9397-08002B2CF9AE}" pid="30" name="MSIP_Label_f42aa342-8706-4288-bd11-ebb85995028c_Enabled">
    <vt:lpwstr>True</vt:lpwstr>
  </property>
  <property fmtid="{D5CDD505-2E9C-101B-9397-08002B2CF9AE}" pid="31" name="MSIP_Label_f42aa342-8706-4288-bd11-ebb85995028c_SiteId">
    <vt:lpwstr>72f988bf-86f1-41af-91ab-2d7cd011db47</vt:lpwstr>
  </property>
  <property fmtid="{D5CDD505-2E9C-101B-9397-08002B2CF9AE}" pid="32" name="MSIP_Label_f42aa342-8706-4288-bd11-ebb85995028c_Owner">
    <vt:lpwstr>arturoqu@microsoft.com</vt:lpwstr>
  </property>
  <property fmtid="{D5CDD505-2E9C-101B-9397-08002B2CF9AE}" pid="33" name="MSIP_Label_f42aa342-8706-4288-bd11-ebb85995028c_SetDate">
    <vt:lpwstr>2018-03-22T18:52:16.8335259Z</vt:lpwstr>
  </property>
  <property fmtid="{D5CDD505-2E9C-101B-9397-08002B2CF9AE}" pid="34" name="MSIP_Label_f42aa342-8706-4288-bd11-ebb85995028c_Name">
    <vt:lpwstr>General</vt:lpwstr>
  </property>
  <property fmtid="{D5CDD505-2E9C-101B-9397-08002B2CF9AE}" pid="35" name="MSIP_Label_f42aa342-8706-4288-bd11-ebb85995028c_Application">
    <vt:lpwstr>Microsoft Azure Information Protection</vt:lpwstr>
  </property>
  <property fmtid="{D5CDD505-2E9C-101B-9397-08002B2CF9AE}" pid="36" name="MSIP_Label_f42aa342-8706-4288-bd11-ebb85995028c_Extended_MSFT_Method">
    <vt:lpwstr>Automatic</vt:lpwstr>
  </property>
  <property fmtid="{D5CDD505-2E9C-101B-9397-08002B2CF9AE}" pid="37" name="Sensitivity">
    <vt:lpwstr>General</vt:lpwstr>
  </property>
</Properties>
</file>